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8"/>
  </p:notesMasterIdLst>
  <p:handoutMasterIdLst>
    <p:handoutMasterId r:id="rId59"/>
  </p:handoutMasterIdLst>
  <p:sldIdLst>
    <p:sldId id="256" r:id="rId2"/>
    <p:sldId id="267" r:id="rId3"/>
    <p:sldId id="268" r:id="rId4"/>
    <p:sldId id="272" r:id="rId5"/>
    <p:sldId id="271" r:id="rId6"/>
    <p:sldId id="269" r:id="rId7"/>
    <p:sldId id="270" r:id="rId8"/>
    <p:sldId id="280" r:id="rId9"/>
    <p:sldId id="282" r:id="rId10"/>
    <p:sldId id="281" r:id="rId11"/>
    <p:sldId id="283" r:id="rId12"/>
    <p:sldId id="284" r:id="rId13"/>
    <p:sldId id="285" r:id="rId14"/>
    <p:sldId id="292" r:id="rId15"/>
    <p:sldId id="286" r:id="rId16"/>
    <p:sldId id="287" r:id="rId17"/>
    <p:sldId id="295" r:id="rId18"/>
    <p:sldId id="288" r:id="rId19"/>
    <p:sldId id="279" r:id="rId20"/>
    <p:sldId id="293" r:id="rId21"/>
    <p:sldId id="294" r:id="rId22"/>
    <p:sldId id="274" r:id="rId23"/>
    <p:sldId id="275" r:id="rId24"/>
    <p:sldId id="276" r:id="rId25"/>
    <p:sldId id="290" r:id="rId26"/>
    <p:sldId id="277" r:id="rId27"/>
    <p:sldId id="278" r:id="rId28"/>
    <p:sldId id="291" r:id="rId29"/>
    <p:sldId id="316" r:id="rId30"/>
    <p:sldId id="310" r:id="rId31"/>
    <p:sldId id="311" r:id="rId32"/>
    <p:sldId id="312" r:id="rId33"/>
    <p:sldId id="313" r:id="rId34"/>
    <p:sldId id="314" r:id="rId35"/>
    <p:sldId id="315" r:id="rId36"/>
    <p:sldId id="296" r:id="rId37"/>
    <p:sldId id="297" r:id="rId38"/>
    <p:sldId id="298" r:id="rId39"/>
    <p:sldId id="301" r:id="rId40"/>
    <p:sldId id="300" r:id="rId41"/>
    <p:sldId id="302" r:id="rId42"/>
    <p:sldId id="299" r:id="rId43"/>
    <p:sldId id="303" r:id="rId44"/>
    <p:sldId id="304" r:id="rId45"/>
    <p:sldId id="305" r:id="rId46"/>
    <p:sldId id="306" r:id="rId47"/>
    <p:sldId id="307" r:id="rId48"/>
    <p:sldId id="308" r:id="rId49"/>
    <p:sldId id="318" r:id="rId50"/>
    <p:sldId id="319" r:id="rId51"/>
    <p:sldId id="320" r:id="rId52"/>
    <p:sldId id="322" r:id="rId53"/>
    <p:sldId id="324" r:id="rId54"/>
    <p:sldId id="327" r:id="rId55"/>
    <p:sldId id="321" r:id="rId56"/>
    <p:sldId id="326" r:id="rId57"/>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6000"/>
    <a:srgbClr val="038B71"/>
    <a:srgbClr val="AE744C"/>
    <a:srgbClr val="008EC0"/>
    <a:srgbClr val="00823B"/>
    <a:srgbClr val="FF6600"/>
    <a:srgbClr val="04CAA4"/>
    <a:srgbClr val="700BC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3" autoAdjust="0"/>
    <p:restoredTop sz="86375" autoAdjust="0"/>
  </p:normalViewPr>
  <p:slideViewPr>
    <p:cSldViewPr>
      <p:cViewPr varScale="1">
        <p:scale>
          <a:sx n="63" d="100"/>
          <a:sy n="63" d="100"/>
        </p:scale>
        <p:origin x="606"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1804"/>
          </a:xfrm>
          <a:prstGeom prst="rect">
            <a:avLst/>
          </a:prstGeom>
        </p:spPr>
        <p:txBody>
          <a:bodyPr vert="horz" lIns="93177" tIns="46589" rIns="93177" bIns="46589" rtlCol="0"/>
          <a:lstStyle>
            <a:lvl1pPr algn="r">
              <a:defRPr sz="1200"/>
            </a:lvl1pPr>
          </a:lstStyle>
          <a:p>
            <a:fld id="{135E473F-A3CE-4712-8278-366A9749EB63}" type="datetimeFigureOut">
              <a:rPr lang="en-US" smtClean="0"/>
              <a:t>11/10/2020</a:t>
            </a:fld>
            <a:endParaRPr lang="en-US"/>
          </a:p>
        </p:txBody>
      </p:sp>
      <p:sp>
        <p:nvSpPr>
          <p:cNvPr id="4" name="Footer Placeholder 3"/>
          <p:cNvSpPr>
            <a:spLocks noGrp="1"/>
          </p:cNvSpPr>
          <p:nvPr>
            <p:ph type="ftr" sz="quarter" idx="2"/>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3177" tIns="46589" rIns="93177" bIns="46589" rtlCol="0" anchor="b"/>
          <a:lstStyle>
            <a:lvl1pPr algn="r">
              <a:defRPr sz="1200"/>
            </a:lvl1pPr>
          </a:lstStyle>
          <a:p>
            <a:fld id="{C9F93391-9B8A-470B-94FE-0F88F483B6D8}" type="slidenum">
              <a:rPr lang="en-US" smtClean="0"/>
              <a:t>‹#›</a:t>
            </a:fld>
            <a:endParaRPr lang="en-US"/>
          </a:p>
        </p:txBody>
      </p:sp>
    </p:spTree>
    <p:extLst>
      <p:ext uri="{BB962C8B-B14F-4D97-AF65-F5344CB8AC3E}">
        <p14:creationId xmlns:p14="http://schemas.microsoft.com/office/powerpoint/2010/main" val="1355247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0"/>
            <a:ext cx="3038475" cy="462120"/>
          </a:xfrm>
          <a:prstGeom prst="rect">
            <a:avLst/>
          </a:prstGeom>
        </p:spPr>
        <p:txBody>
          <a:bodyPr vert="horz" lIns="91440" tIns="45720" rIns="91440" bIns="45720" rtlCol="0"/>
          <a:lstStyle>
            <a:lvl1pPr algn="r">
              <a:defRPr sz="1200"/>
            </a:lvl1pPr>
          </a:lstStyle>
          <a:p>
            <a:fld id="{EB842198-9D8E-42BD-9518-D6B0CAFC2267}" type="datetimeFigureOut">
              <a:rPr lang="en-US" smtClean="0"/>
              <a:t>11/10/2020</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387767"/>
            <a:ext cx="5607050" cy="415591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378"/>
            <a:ext cx="3038475" cy="4621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772378"/>
            <a:ext cx="3038475" cy="462120"/>
          </a:xfrm>
          <a:prstGeom prst="rect">
            <a:avLst/>
          </a:prstGeom>
        </p:spPr>
        <p:txBody>
          <a:bodyPr vert="horz" lIns="91440" tIns="45720" rIns="91440" bIns="45720" rtlCol="0" anchor="b"/>
          <a:lstStyle>
            <a:lvl1pPr algn="r">
              <a:defRPr sz="1200"/>
            </a:lvl1pPr>
          </a:lstStyle>
          <a:p>
            <a:fld id="{C450A21E-F38A-420C-9C41-850AB5BA03A9}" type="slidenum">
              <a:rPr lang="en-US" smtClean="0"/>
              <a:t>‹#›</a:t>
            </a:fld>
            <a:endParaRPr lang="en-US"/>
          </a:p>
        </p:txBody>
      </p:sp>
    </p:spTree>
    <p:extLst>
      <p:ext uri="{BB962C8B-B14F-4D97-AF65-F5344CB8AC3E}">
        <p14:creationId xmlns:p14="http://schemas.microsoft.com/office/powerpoint/2010/main" val="1835643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DF48F163-D590-4189-859A-BAB9A0714487}" type="datetimeFigureOut">
              <a:rPr lang="en-US" smtClean="0"/>
              <a:t>11/10/2020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A117B59-9721-4666-AE04-FF67576FE63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F48F163-D590-4189-859A-BAB9A0714487}"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17B59-9721-4666-AE04-FF67576FE6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F48F163-D590-4189-859A-BAB9A0714487}"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17B59-9721-4666-AE04-FF67576FE63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F48F163-D590-4189-859A-BAB9A0714487}"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17B59-9721-4666-AE04-FF67576FE63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F48F163-D590-4189-859A-BAB9A0714487}"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17B59-9721-4666-AE04-FF67576FE63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F48F163-D590-4189-859A-BAB9A0714487}"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17B59-9721-4666-AE04-FF67576FE63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DF48F163-D590-4189-859A-BAB9A0714487}" type="datetimeFigureOut">
              <a:rPr lang="en-US" smtClean="0"/>
              <a:t>11/10/2020</a:t>
            </a:fld>
            <a:endParaRPr lang="en-US"/>
          </a:p>
        </p:txBody>
      </p:sp>
      <p:sp>
        <p:nvSpPr>
          <p:cNvPr id="27" name="Slide Number Placeholder 26"/>
          <p:cNvSpPr>
            <a:spLocks noGrp="1"/>
          </p:cNvSpPr>
          <p:nvPr>
            <p:ph type="sldNum" sz="quarter" idx="11"/>
          </p:nvPr>
        </p:nvSpPr>
        <p:spPr/>
        <p:txBody>
          <a:bodyPr rtlCol="0"/>
          <a:lstStyle/>
          <a:p>
            <a:fld id="{EA117B59-9721-4666-AE04-FF67576FE636}"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DF48F163-D590-4189-859A-BAB9A0714487}" type="datetimeFigureOut">
              <a:rPr lang="en-US" smtClean="0"/>
              <a:t>11/10/2020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EA117B59-9721-4666-AE04-FF67576FE63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48F163-D590-4189-859A-BAB9A0714487}" type="datetimeFigureOut">
              <a:rPr lang="en-US" smtClean="0"/>
              <a:t>11/10/2020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117B59-9721-4666-AE04-FF67576FE6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F48F163-D590-4189-859A-BAB9A0714487}"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17B59-9721-4666-AE04-FF67576FE63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F48F163-D590-4189-859A-BAB9A0714487}"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17B59-9721-4666-AE04-FF67576FE63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F48F163-D590-4189-859A-BAB9A0714487}" type="datetimeFigureOut">
              <a:rPr lang="en-US" smtClean="0"/>
              <a:t>11/10/2020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A117B59-9721-4666-AE04-FF67576FE63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dirty="0"/>
              <a:t>CITRUS COUNTY </a:t>
            </a:r>
            <a:br>
              <a:rPr lang="en-US" sz="5400" dirty="0"/>
            </a:br>
            <a:r>
              <a:rPr lang="en-US" sz="5400" dirty="0"/>
              <a:t>SCHOOL DISTRICT</a:t>
            </a:r>
          </a:p>
        </p:txBody>
      </p:sp>
      <p:sp>
        <p:nvSpPr>
          <p:cNvPr id="3" name="Subtitle 2"/>
          <p:cNvSpPr>
            <a:spLocks noGrp="1"/>
          </p:cNvSpPr>
          <p:nvPr>
            <p:ph type="subTitle" idx="1"/>
          </p:nvPr>
        </p:nvSpPr>
        <p:spPr/>
        <p:txBody>
          <a:bodyPr/>
          <a:lstStyle/>
          <a:p>
            <a:r>
              <a:rPr lang="en-US" dirty="0"/>
              <a:t>FINANCE DEPARTMENT TRAINING SERIES</a:t>
            </a:r>
          </a:p>
        </p:txBody>
      </p:sp>
      <p:pic>
        <p:nvPicPr>
          <p:cNvPr id="7170" name="Picture 2" descr="ccsb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800" y="4572000"/>
            <a:ext cx="2384215" cy="18562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7630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4EC90-8187-4491-8A0B-249043009058}"/>
              </a:ext>
            </a:extLst>
          </p:cNvPr>
          <p:cNvSpPr>
            <a:spLocks noGrp="1"/>
          </p:cNvSpPr>
          <p:nvPr>
            <p:ph type="title"/>
          </p:nvPr>
        </p:nvSpPr>
        <p:spPr>
          <a:xfrm>
            <a:off x="443948" y="685800"/>
            <a:ext cx="8229600" cy="838200"/>
          </a:xfrm>
          <a:solidFill>
            <a:schemeClr val="accent2">
              <a:lumMod val="75000"/>
            </a:schemeClr>
          </a:solidFill>
          <a:ln>
            <a:noFill/>
          </a:ln>
        </p:spPr>
        <p:style>
          <a:lnRef idx="0">
            <a:scrgbClr r="0" g="0" b="0"/>
          </a:lnRef>
          <a:fillRef idx="0">
            <a:scrgbClr r="0" g="0" b="0"/>
          </a:fillRef>
          <a:effectRef idx="0">
            <a:scrgbClr r="0" g="0" b="0"/>
          </a:effectRef>
          <a:fontRef idx="minor">
            <a:schemeClr val="lt1"/>
          </a:fontRef>
        </p:style>
        <p:txBody>
          <a:bodyPr>
            <a:normAutofit fontScale="90000"/>
          </a:bodyPr>
          <a:lstStyle/>
          <a:p>
            <a:r>
              <a:rPr lang="en-US" dirty="0">
                <a:latin typeface="+mj-lt"/>
              </a:rPr>
              <a:t>Student Activity Funds – Policy 7.34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a:bodyPr>
          <a:lstStyle/>
          <a:p>
            <a:r>
              <a:rPr lang="en-US" dirty="0">
                <a:latin typeface="+mj-lt"/>
              </a:rPr>
              <a:t>Fundraising – funds raised from dues, sales of tickets or other approved activities limited to active members of the general group enrolled.</a:t>
            </a:r>
          </a:p>
          <a:p>
            <a:pPr lvl="1"/>
            <a:r>
              <a:rPr lang="en-US" dirty="0">
                <a:latin typeface="+mj-lt"/>
              </a:rPr>
              <a:t>All fundraising activities are governed by School Board Policy 7.40, Fund-Raising for School Projects and Activities and the DOE REDBOOK.</a:t>
            </a:r>
          </a:p>
          <a:p>
            <a:pPr lvl="1"/>
            <a:r>
              <a:rPr lang="en-US" dirty="0">
                <a:latin typeface="+mj-lt"/>
              </a:rPr>
              <a:t>All fundraising projects and activities by schools or groups shall contribute to the educational and extracurricular experiences of students and shall not be in conflict with the overall instructional program.</a:t>
            </a:r>
          </a:p>
          <a:p>
            <a:pPr lvl="1"/>
            <a:endParaRPr lang="en-US" sz="2400" dirty="0"/>
          </a:p>
          <a:p>
            <a:pPr marL="411480" lvl="1" indent="0">
              <a:buNone/>
            </a:pPr>
            <a:endParaRPr lang="en-US" dirty="0">
              <a:latin typeface="+mj-lt"/>
            </a:endParaRPr>
          </a:p>
        </p:txBody>
      </p:sp>
    </p:spTree>
    <p:extLst>
      <p:ext uri="{BB962C8B-B14F-4D97-AF65-F5344CB8AC3E}">
        <p14:creationId xmlns:p14="http://schemas.microsoft.com/office/powerpoint/2010/main" val="2247541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4EC90-8187-4491-8A0B-249043009058}"/>
              </a:ext>
            </a:extLst>
          </p:cNvPr>
          <p:cNvSpPr>
            <a:spLocks noGrp="1"/>
          </p:cNvSpPr>
          <p:nvPr>
            <p:ph type="title"/>
          </p:nvPr>
        </p:nvSpPr>
        <p:spPr>
          <a:xfrm>
            <a:off x="443948" y="685800"/>
            <a:ext cx="8229600" cy="838200"/>
          </a:xfrm>
          <a:solidFill>
            <a:schemeClr val="accent2">
              <a:lumMod val="75000"/>
            </a:schemeClr>
          </a:solidFill>
          <a:ln>
            <a:noFill/>
          </a:ln>
        </p:spPr>
        <p:style>
          <a:lnRef idx="0">
            <a:scrgbClr r="0" g="0" b="0"/>
          </a:lnRef>
          <a:fillRef idx="0">
            <a:scrgbClr r="0" g="0" b="0"/>
          </a:fillRef>
          <a:effectRef idx="0">
            <a:scrgbClr r="0" g="0" b="0"/>
          </a:effectRef>
          <a:fontRef idx="minor">
            <a:schemeClr val="lt1"/>
          </a:fontRef>
        </p:style>
        <p:txBody>
          <a:bodyPr>
            <a:normAutofit fontScale="90000"/>
          </a:bodyPr>
          <a:lstStyle/>
          <a:p>
            <a:r>
              <a:rPr lang="en-US" dirty="0">
                <a:latin typeface="+mj-lt"/>
              </a:rPr>
              <a:t>Student Activity Funds – Policy 7.34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lnSpcReduction="10000"/>
          </a:bodyPr>
          <a:lstStyle/>
          <a:p>
            <a:r>
              <a:rPr lang="en-US" dirty="0">
                <a:latin typeface="+mj-lt"/>
              </a:rPr>
              <a:t>Fundraising continued 	</a:t>
            </a:r>
          </a:p>
          <a:p>
            <a:pPr lvl="1"/>
            <a:r>
              <a:rPr lang="en-US" dirty="0">
                <a:latin typeface="+mj-lt"/>
              </a:rPr>
              <a:t>MUST HAVE PRIOR APPROVAL OF PRINCIPAL</a:t>
            </a:r>
          </a:p>
          <a:p>
            <a:pPr lvl="2"/>
            <a:r>
              <a:rPr lang="en-US" dirty="0">
                <a:latin typeface="+mj-lt"/>
              </a:rPr>
              <a:t>Fund Raising/Activity request form</a:t>
            </a:r>
          </a:p>
          <a:p>
            <a:pPr lvl="1"/>
            <a:r>
              <a:rPr lang="en-US" sz="2400" dirty="0">
                <a:latin typeface="+mj-lt"/>
              </a:rPr>
              <a:t>A financial report must be filed with the principal after each fund-raising activity is completed.</a:t>
            </a:r>
          </a:p>
          <a:p>
            <a:pPr lvl="1"/>
            <a:r>
              <a:rPr lang="en-US" sz="2400" dirty="0">
                <a:latin typeface="+mj-lt"/>
              </a:rPr>
              <a:t>Kept within a reasonable limit.  </a:t>
            </a:r>
          </a:p>
          <a:p>
            <a:pPr lvl="1"/>
            <a:r>
              <a:rPr lang="en-US" sz="2400" dirty="0">
                <a:latin typeface="+mj-lt"/>
              </a:rPr>
              <a:t>Principal shall require a full justification of the need and explanation of the manner in which the funds are to be spent prior to approval. </a:t>
            </a:r>
          </a:p>
          <a:p>
            <a:pPr lvl="1"/>
            <a:r>
              <a:rPr lang="en-US" sz="2400" dirty="0">
                <a:latin typeface="+mj-lt"/>
              </a:rPr>
              <a:t>Merchandising kept to a minimum.</a:t>
            </a:r>
          </a:p>
          <a:p>
            <a:pPr lvl="1"/>
            <a:r>
              <a:rPr lang="en-US" sz="2400" dirty="0">
                <a:latin typeface="+mj-lt"/>
              </a:rPr>
              <a:t>Any activity which might expose the School Board to extraordinary liability requires approval of Superintendent or designee (Risk Management).</a:t>
            </a:r>
            <a:endParaRPr lang="en-US" sz="2400" dirty="0"/>
          </a:p>
          <a:p>
            <a:pPr marL="411480" lvl="1" indent="0">
              <a:buNone/>
            </a:pPr>
            <a:endParaRPr lang="en-US" dirty="0">
              <a:latin typeface="+mj-lt"/>
            </a:endParaRPr>
          </a:p>
        </p:txBody>
      </p:sp>
    </p:spTree>
    <p:extLst>
      <p:ext uri="{BB962C8B-B14F-4D97-AF65-F5344CB8AC3E}">
        <p14:creationId xmlns:p14="http://schemas.microsoft.com/office/powerpoint/2010/main" val="1252513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4EC90-8187-4491-8A0B-249043009058}"/>
              </a:ext>
            </a:extLst>
          </p:cNvPr>
          <p:cNvSpPr>
            <a:spLocks noGrp="1"/>
          </p:cNvSpPr>
          <p:nvPr>
            <p:ph type="title"/>
          </p:nvPr>
        </p:nvSpPr>
        <p:spPr>
          <a:xfrm>
            <a:off x="443948" y="685800"/>
            <a:ext cx="8229600" cy="838200"/>
          </a:xfrm>
          <a:solidFill>
            <a:schemeClr val="accent2">
              <a:lumMod val="75000"/>
            </a:schemeClr>
          </a:solidFill>
          <a:ln>
            <a:noFill/>
          </a:ln>
        </p:spPr>
        <p:style>
          <a:lnRef idx="0">
            <a:scrgbClr r="0" g="0" b="0"/>
          </a:lnRef>
          <a:fillRef idx="0">
            <a:scrgbClr r="0" g="0" b="0"/>
          </a:fillRef>
          <a:effectRef idx="0">
            <a:scrgbClr r="0" g="0" b="0"/>
          </a:effectRef>
          <a:fontRef idx="minor">
            <a:schemeClr val="lt1"/>
          </a:fontRef>
        </p:style>
        <p:txBody>
          <a:bodyPr>
            <a:normAutofit fontScale="90000"/>
          </a:bodyPr>
          <a:lstStyle/>
          <a:p>
            <a:r>
              <a:rPr lang="en-US" dirty="0">
                <a:latin typeface="+mj-lt"/>
              </a:rPr>
              <a:t>Student Activity Funds – Policy 7.34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a:bodyPr>
          <a:lstStyle/>
          <a:p>
            <a:r>
              <a:rPr lang="en-US" dirty="0">
                <a:latin typeface="+mj-lt"/>
              </a:rPr>
              <a:t>Fundraising continued </a:t>
            </a:r>
          </a:p>
          <a:p>
            <a:pPr lvl="1"/>
            <a:r>
              <a:rPr lang="en-US" dirty="0">
                <a:latin typeface="+mj-lt"/>
              </a:rPr>
              <a:t>Students fund-raising to benefit a charitable organization require advance approval.</a:t>
            </a:r>
          </a:p>
          <a:p>
            <a:pPr lvl="2"/>
            <a:r>
              <a:rPr lang="en-US" dirty="0">
                <a:latin typeface="+mj-lt"/>
              </a:rPr>
              <a:t>All monies collected must be processed through the schools internal fund and fully distributed to the charity.</a:t>
            </a:r>
          </a:p>
          <a:p>
            <a:pPr lvl="1"/>
            <a:r>
              <a:rPr lang="en-US" dirty="0">
                <a:latin typeface="+mj-lt"/>
              </a:rPr>
              <a:t>Parent-teacher association or other organizations may sponsor fund-raising activities, provided school work and time are not adversely affected.</a:t>
            </a:r>
          </a:p>
          <a:p>
            <a:pPr marL="411480" lvl="1" indent="0">
              <a:buNone/>
            </a:pPr>
            <a:endParaRPr lang="en-US" dirty="0">
              <a:latin typeface="+mj-lt"/>
            </a:endParaRPr>
          </a:p>
        </p:txBody>
      </p:sp>
    </p:spTree>
    <p:extLst>
      <p:ext uri="{BB962C8B-B14F-4D97-AF65-F5344CB8AC3E}">
        <p14:creationId xmlns:p14="http://schemas.microsoft.com/office/powerpoint/2010/main" val="3776988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4EC90-8187-4491-8A0B-249043009058}"/>
              </a:ext>
            </a:extLst>
          </p:cNvPr>
          <p:cNvSpPr>
            <a:spLocks noGrp="1"/>
          </p:cNvSpPr>
          <p:nvPr>
            <p:ph type="title"/>
          </p:nvPr>
        </p:nvSpPr>
        <p:spPr>
          <a:xfrm>
            <a:off x="443948" y="685800"/>
            <a:ext cx="8229600" cy="838200"/>
          </a:xfrm>
          <a:solidFill>
            <a:schemeClr val="accent2">
              <a:lumMod val="75000"/>
            </a:schemeClr>
          </a:solidFill>
          <a:ln>
            <a:noFill/>
          </a:ln>
        </p:spPr>
        <p:style>
          <a:lnRef idx="0">
            <a:scrgbClr r="0" g="0" b="0"/>
          </a:lnRef>
          <a:fillRef idx="0">
            <a:scrgbClr r="0" g="0" b="0"/>
          </a:fillRef>
          <a:effectRef idx="0">
            <a:scrgbClr r="0" g="0" b="0"/>
          </a:effectRef>
          <a:fontRef idx="minor">
            <a:schemeClr val="lt1"/>
          </a:fontRef>
        </p:style>
        <p:txBody>
          <a:bodyPr>
            <a:normAutofit fontScale="90000"/>
          </a:bodyPr>
          <a:lstStyle/>
          <a:p>
            <a:r>
              <a:rPr lang="en-US" dirty="0">
                <a:latin typeface="+mj-lt"/>
              </a:rPr>
              <a:t>Student Activity Funds – Policy 7.34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lnSpcReduction="10000"/>
          </a:bodyPr>
          <a:lstStyle/>
          <a:p>
            <a:r>
              <a:rPr lang="en-US" dirty="0">
                <a:latin typeface="+mj-lt"/>
              </a:rPr>
              <a:t>Fundraising continued </a:t>
            </a:r>
          </a:p>
          <a:p>
            <a:pPr lvl="1"/>
            <a:r>
              <a:rPr lang="en-US" dirty="0">
                <a:latin typeface="+mj-lt"/>
              </a:rPr>
              <a:t>PROHIBITED </a:t>
            </a:r>
          </a:p>
          <a:p>
            <a:pPr lvl="2"/>
            <a:r>
              <a:rPr lang="en-US" dirty="0">
                <a:latin typeface="+mj-lt"/>
              </a:rPr>
              <a:t>Unlawful activity by any school group or on School Board property.</a:t>
            </a:r>
          </a:p>
          <a:p>
            <a:pPr lvl="2"/>
            <a:r>
              <a:rPr lang="en-US" dirty="0">
                <a:latin typeface="+mj-lt"/>
              </a:rPr>
              <a:t>Admission charges to student activities during school hours</a:t>
            </a:r>
          </a:p>
          <a:p>
            <a:pPr lvl="2"/>
            <a:r>
              <a:rPr lang="en-US" dirty="0">
                <a:latin typeface="+mj-lt"/>
              </a:rPr>
              <a:t>Lotteries, raffles, other games of chance</a:t>
            </a:r>
          </a:p>
          <a:p>
            <a:pPr lvl="2"/>
            <a:r>
              <a:rPr lang="en-US" dirty="0">
                <a:latin typeface="+mj-lt"/>
              </a:rPr>
              <a:t>Door-to-door by elementary students </a:t>
            </a:r>
          </a:p>
          <a:p>
            <a:pPr lvl="3"/>
            <a:r>
              <a:rPr lang="en-US" dirty="0">
                <a:latin typeface="+mj-lt"/>
              </a:rPr>
              <a:t>Door-to-door by secondary discouraged</a:t>
            </a:r>
          </a:p>
          <a:p>
            <a:pPr lvl="1"/>
            <a:r>
              <a:rPr lang="en-US" dirty="0">
                <a:latin typeface="+mj-lt"/>
              </a:rPr>
              <a:t>Individuals and business agencies shall not be subject to excessive annoyances from solicitation of funds by school groups or personnel.</a:t>
            </a:r>
          </a:p>
          <a:p>
            <a:pPr marL="411480" lvl="1" indent="0">
              <a:buNone/>
            </a:pPr>
            <a:endParaRPr lang="en-US" dirty="0">
              <a:latin typeface="+mj-lt"/>
            </a:endParaRPr>
          </a:p>
        </p:txBody>
      </p:sp>
    </p:spTree>
    <p:extLst>
      <p:ext uri="{BB962C8B-B14F-4D97-AF65-F5344CB8AC3E}">
        <p14:creationId xmlns:p14="http://schemas.microsoft.com/office/powerpoint/2010/main" val="2297134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4EC90-8187-4491-8A0B-249043009058}"/>
              </a:ext>
            </a:extLst>
          </p:cNvPr>
          <p:cNvSpPr>
            <a:spLocks noGrp="1"/>
          </p:cNvSpPr>
          <p:nvPr>
            <p:ph type="title"/>
          </p:nvPr>
        </p:nvSpPr>
        <p:spPr>
          <a:xfrm>
            <a:off x="443948" y="685800"/>
            <a:ext cx="8229600" cy="838200"/>
          </a:xfrm>
          <a:solidFill>
            <a:schemeClr val="accent2">
              <a:lumMod val="75000"/>
            </a:schemeClr>
          </a:solidFill>
          <a:ln>
            <a:noFill/>
          </a:ln>
        </p:spPr>
        <p:style>
          <a:lnRef idx="0">
            <a:scrgbClr r="0" g="0" b="0"/>
          </a:lnRef>
          <a:fillRef idx="0">
            <a:scrgbClr r="0" g="0" b="0"/>
          </a:fillRef>
          <a:effectRef idx="0">
            <a:scrgbClr r="0" g="0" b="0"/>
          </a:effectRef>
          <a:fontRef idx="minor">
            <a:schemeClr val="lt1"/>
          </a:fontRef>
        </p:style>
        <p:txBody>
          <a:bodyPr>
            <a:normAutofit fontScale="90000"/>
          </a:bodyPr>
          <a:lstStyle/>
          <a:p>
            <a:r>
              <a:rPr lang="en-US" dirty="0">
                <a:latin typeface="+mj-lt"/>
              </a:rPr>
              <a:t>Student Activity Funds – Policy 7.34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lnSpcReduction="10000"/>
          </a:bodyPr>
          <a:lstStyle/>
          <a:p>
            <a:r>
              <a:rPr lang="en-US" dirty="0">
                <a:latin typeface="+mj-lt"/>
              </a:rPr>
              <a:t>FUNDRAISING WHAT TO LOOK FOR</a:t>
            </a:r>
          </a:p>
          <a:p>
            <a:pPr lvl="1"/>
            <a:r>
              <a:rPr lang="en-US" dirty="0">
                <a:latin typeface="+mj-lt"/>
              </a:rPr>
              <a:t>All activity should be preapproved in writing</a:t>
            </a:r>
          </a:p>
          <a:p>
            <a:pPr lvl="2"/>
            <a:r>
              <a:rPr lang="en-US" dirty="0">
                <a:latin typeface="+mj-lt"/>
              </a:rPr>
              <a:t>This allows for monitoring of cash collections</a:t>
            </a:r>
          </a:p>
          <a:p>
            <a:pPr lvl="2"/>
            <a:r>
              <a:rPr lang="en-US" dirty="0">
                <a:latin typeface="+mj-lt"/>
              </a:rPr>
              <a:t>Allows bookkeeper to be prepared and expect money to be turned in a timely manner</a:t>
            </a:r>
          </a:p>
          <a:p>
            <a:pPr lvl="1"/>
            <a:r>
              <a:rPr lang="en-US" dirty="0">
                <a:latin typeface="+mj-lt"/>
              </a:rPr>
              <a:t>Is the fundraising reasonable and in the best interest of the students?</a:t>
            </a:r>
          </a:p>
          <a:p>
            <a:pPr lvl="1"/>
            <a:r>
              <a:rPr lang="en-US" dirty="0">
                <a:latin typeface="+mj-lt"/>
              </a:rPr>
              <a:t>Allows for managing the number of fundraising activities being run at the same time, therefore competing for the same available dollars.</a:t>
            </a:r>
          </a:p>
          <a:p>
            <a:pPr marL="411480" lvl="1" indent="0">
              <a:buNone/>
            </a:pPr>
            <a:r>
              <a:rPr lang="en-US" dirty="0">
                <a:solidFill>
                  <a:schemeClr val="accent3">
                    <a:lumMod val="75000"/>
                  </a:schemeClr>
                </a:solidFill>
                <a:latin typeface="+mj-lt"/>
              </a:rPr>
              <a:t>**PRENUMBERED TICKETS SHOULD BE USED AT LARGE ATHLETIC EVENTS***</a:t>
            </a:r>
          </a:p>
          <a:p>
            <a:pPr marL="411480" lvl="1" indent="0">
              <a:buNone/>
            </a:pPr>
            <a:endParaRPr lang="en-US" dirty="0">
              <a:latin typeface="+mj-lt"/>
            </a:endParaRPr>
          </a:p>
        </p:txBody>
      </p:sp>
    </p:spTree>
    <p:extLst>
      <p:ext uri="{BB962C8B-B14F-4D97-AF65-F5344CB8AC3E}">
        <p14:creationId xmlns:p14="http://schemas.microsoft.com/office/powerpoint/2010/main" val="1513185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4EC90-8187-4491-8A0B-249043009058}"/>
              </a:ext>
            </a:extLst>
          </p:cNvPr>
          <p:cNvSpPr>
            <a:spLocks noGrp="1"/>
          </p:cNvSpPr>
          <p:nvPr>
            <p:ph type="title"/>
          </p:nvPr>
        </p:nvSpPr>
        <p:spPr>
          <a:xfrm>
            <a:off x="443948" y="685800"/>
            <a:ext cx="8229600" cy="838200"/>
          </a:xfrm>
          <a:solidFill>
            <a:schemeClr val="accent2">
              <a:lumMod val="75000"/>
            </a:schemeClr>
          </a:solidFill>
          <a:ln>
            <a:noFill/>
          </a:ln>
        </p:spPr>
        <p:style>
          <a:lnRef idx="0">
            <a:scrgbClr r="0" g="0" b="0"/>
          </a:lnRef>
          <a:fillRef idx="0">
            <a:scrgbClr r="0" g="0" b="0"/>
          </a:fillRef>
          <a:effectRef idx="0">
            <a:scrgbClr r="0" g="0" b="0"/>
          </a:effectRef>
          <a:fontRef idx="minor">
            <a:schemeClr val="lt1"/>
          </a:fontRef>
        </p:style>
        <p:txBody>
          <a:bodyPr>
            <a:normAutofit fontScale="90000"/>
          </a:bodyPr>
          <a:lstStyle/>
          <a:p>
            <a:r>
              <a:rPr lang="en-US" dirty="0">
                <a:latin typeface="+mj-lt"/>
              </a:rPr>
              <a:t>Student Activity Funds – Policy 7.34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fontScale="92500" lnSpcReduction="10000"/>
          </a:bodyPr>
          <a:lstStyle/>
          <a:p>
            <a:r>
              <a:rPr lang="en-US" dirty="0">
                <a:latin typeface="+mj-lt"/>
              </a:rPr>
              <a:t>Fundraising continued </a:t>
            </a:r>
          </a:p>
          <a:p>
            <a:pPr lvl="1"/>
            <a:r>
              <a:rPr lang="en-US" dirty="0">
                <a:latin typeface="+mj-lt"/>
              </a:rPr>
              <a:t>The use of funds raised shall be advertised to the general public. </a:t>
            </a:r>
            <a:r>
              <a:rPr lang="en-US" sz="2000" dirty="0">
                <a:latin typeface="+mj-lt"/>
              </a:rPr>
              <a:t>(especially if a portion is to be used for staff appreciation)</a:t>
            </a:r>
          </a:p>
          <a:p>
            <a:pPr lvl="2"/>
            <a:r>
              <a:rPr lang="en-US" sz="2600" dirty="0">
                <a:latin typeface="+mj-lt"/>
              </a:rPr>
              <a:t>No more than 10% of funds generated from student fundraisers shall be used for faculty/staff appreciation or other faculty/staff uses.</a:t>
            </a:r>
          </a:p>
          <a:p>
            <a:pPr lvl="1"/>
            <a:r>
              <a:rPr lang="en-US" sz="3000" dirty="0">
                <a:latin typeface="+mj-lt"/>
              </a:rPr>
              <a:t>Ways to advertise</a:t>
            </a:r>
          </a:p>
          <a:p>
            <a:pPr lvl="2"/>
            <a:r>
              <a:rPr lang="en-US" sz="2200" dirty="0">
                <a:latin typeface="+mj-lt"/>
              </a:rPr>
              <a:t>Parent Newsletter</a:t>
            </a:r>
          </a:p>
          <a:p>
            <a:pPr lvl="2"/>
            <a:r>
              <a:rPr lang="en-US" sz="2200" dirty="0">
                <a:latin typeface="+mj-lt"/>
              </a:rPr>
              <a:t>Flyers</a:t>
            </a:r>
          </a:p>
          <a:p>
            <a:pPr lvl="2"/>
            <a:r>
              <a:rPr lang="en-US" sz="2200" dirty="0">
                <a:latin typeface="+mj-lt"/>
              </a:rPr>
              <a:t>Newspaper</a:t>
            </a:r>
          </a:p>
          <a:p>
            <a:pPr lvl="2"/>
            <a:r>
              <a:rPr lang="en-US" sz="2200" dirty="0">
                <a:latin typeface="+mj-lt"/>
              </a:rPr>
              <a:t>Social Media</a:t>
            </a:r>
          </a:p>
          <a:p>
            <a:pPr lvl="2"/>
            <a:r>
              <a:rPr lang="en-US" sz="2200" dirty="0">
                <a:latin typeface="+mj-lt"/>
              </a:rPr>
              <a:t>Banners (concession/booth sales)</a:t>
            </a:r>
          </a:p>
          <a:p>
            <a:pPr marL="411480" lvl="1" indent="0">
              <a:buNone/>
            </a:pPr>
            <a:r>
              <a:rPr lang="en-US" dirty="0">
                <a:latin typeface="+mj-lt"/>
              </a:rPr>
              <a:t>		</a:t>
            </a:r>
          </a:p>
        </p:txBody>
      </p:sp>
    </p:spTree>
    <p:extLst>
      <p:ext uri="{BB962C8B-B14F-4D97-AF65-F5344CB8AC3E}">
        <p14:creationId xmlns:p14="http://schemas.microsoft.com/office/powerpoint/2010/main" val="1587830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4EC90-8187-4491-8A0B-249043009058}"/>
              </a:ext>
            </a:extLst>
          </p:cNvPr>
          <p:cNvSpPr>
            <a:spLocks noGrp="1"/>
          </p:cNvSpPr>
          <p:nvPr>
            <p:ph type="title"/>
          </p:nvPr>
        </p:nvSpPr>
        <p:spPr>
          <a:xfrm>
            <a:off x="443948" y="685800"/>
            <a:ext cx="8229600" cy="838200"/>
          </a:xfrm>
          <a:solidFill>
            <a:schemeClr val="accent2">
              <a:lumMod val="75000"/>
            </a:schemeClr>
          </a:solidFill>
          <a:ln>
            <a:noFill/>
          </a:ln>
        </p:spPr>
        <p:style>
          <a:lnRef idx="0">
            <a:scrgbClr r="0" g="0" b="0"/>
          </a:lnRef>
          <a:fillRef idx="0">
            <a:scrgbClr r="0" g="0" b="0"/>
          </a:fillRef>
          <a:effectRef idx="0">
            <a:scrgbClr r="0" g="0" b="0"/>
          </a:effectRef>
          <a:fontRef idx="minor">
            <a:schemeClr val="lt1"/>
          </a:fontRef>
        </p:style>
        <p:txBody>
          <a:bodyPr>
            <a:normAutofit fontScale="90000"/>
          </a:bodyPr>
          <a:lstStyle/>
          <a:p>
            <a:r>
              <a:rPr lang="en-US" dirty="0">
                <a:latin typeface="+mj-lt"/>
              </a:rPr>
              <a:t>Student Activity Funds – Policy 7.34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a:bodyPr>
          <a:lstStyle/>
          <a:p>
            <a:r>
              <a:rPr lang="en-US" dirty="0">
                <a:latin typeface="+mj-lt"/>
              </a:rPr>
              <a:t>Gifts/Contributions (Donations)</a:t>
            </a:r>
          </a:p>
          <a:p>
            <a:pPr lvl="1"/>
            <a:r>
              <a:rPr lang="en-US" dirty="0">
                <a:latin typeface="+mj-lt"/>
              </a:rPr>
              <a:t>Made by athletic booster clubs, civic organizations, parent-teacher organizations and commercial agencies shall be considered part of the internal fund.</a:t>
            </a:r>
          </a:p>
          <a:p>
            <a:pPr lvl="1"/>
            <a:r>
              <a:rPr lang="en-US" dirty="0">
                <a:latin typeface="+mj-lt"/>
              </a:rPr>
              <a:t>Governed by School Board Policy 9.11</a:t>
            </a:r>
          </a:p>
          <a:p>
            <a:pPr lvl="2"/>
            <a:r>
              <a:rPr lang="en-US" dirty="0">
                <a:latin typeface="+mj-lt"/>
              </a:rPr>
              <a:t>Valued at less than $500 must be approved by the Superintendent or designee (principal).</a:t>
            </a:r>
          </a:p>
          <a:p>
            <a:pPr lvl="2"/>
            <a:r>
              <a:rPr lang="en-US" dirty="0">
                <a:latin typeface="+mj-lt"/>
              </a:rPr>
              <a:t>Valued at more than $500 must be School Board approved (“Request for Board Agenda” completed)</a:t>
            </a:r>
          </a:p>
          <a:p>
            <a:pPr lvl="3"/>
            <a:r>
              <a:rPr lang="en-US" dirty="0">
                <a:latin typeface="+mj-lt"/>
              </a:rPr>
              <a:t>E-mailed to Lanette two weeks prior to meeting.</a:t>
            </a:r>
          </a:p>
          <a:p>
            <a:pPr lvl="3"/>
            <a:r>
              <a:rPr lang="en-US" dirty="0">
                <a:latin typeface="+mj-lt"/>
              </a:rPr>
              <a:t>Must be used for student body unless indicated.</a:t>
            </a:r>
          </a:p>
        </p:txBody>
      </p:sp>
    </p:spTree>
    <p:extLst>
      <p:ext uri="{BB962C8B-B14F-4D97-AF65-F5344CB8AC3E}">
        <p14:creationId xmlns:p14="http://schemas.microsoft.com/office/powerpoint/2010/main" val="1100615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4EC90-8187-4491-8A0B-249043009058}"/>
              </a:ext>
            </a:extLst>
          </p:cNvPr>
          <p:cNvSpPr>
            <a:spLocks noGrp="1"/>
          </p:cNvSpPr>
          <p:nvPr>
            <p:ph type="title"/>
          </p:nvPr>
        </p:nvSpPr>
        <p:spPr>
          <a:xfrm>
            <a:off x="443948" y="685800"/>
            <a:ext cx="8229600" cy="838200"/>
          </a:xfrm>
          <a:solidFill>
            <a:schemeClr val="accent2">
              <a:lumMod val="75000"/>
            </a:schemeClr>
          </a:solidFill>
          <a:ln>
            <a:noFill/>
          </a:ln>
        </p:spPr>
        <p:style>
          <a:lnRef idx="0">
            <a:scrgbClr r="0" g="0" b="0"/>
          </a:lnRef>
          <a:fillRef idx="0">
            <a:scrgbClr r="0" g="0" b="0"/>
          </a:fillRef>
          <a:effectRef idx="0">
            <a:scrgbClr r="0" g="0" b="0"/>
          </a:effectRef>
          <a:fontRef idx="minor">
            <a:schemeClr val="lt1"/>
          </a:fontRef>
        </p:style>
        <p:txBody>
          <a:bodyPr>
            <a:normAutofit fontScale="90000"/>
          </a:bodyPr>
          <a:lstStyle/>
          <a:p>
            <a:r>
              <a:rPr lang="en-US" dirty="0">
                <a:latin typeface="+mj-lt"/>
              </a:rPr>
              <a:t>Student Activity Funds – Policy 7.34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a:bodyPr>
          <a:lstStyle/>
          <a:p>
            <a:r>
              <a:rPr lang="en-US" dirty="0">
                <a:latin typeface="+mj-lt"/>
              </a:rPr>
              <a:t>Gifts/Contributions (Donations)</a:t>
            </a:r>
          </a:p>
          <a:p>
            <a:pPr lvl="1"/>
            <a:r>
              <a:rPr lang="en-US" dirty="0">
                <a:latin typeface="+mj-lt"/>
              </a:rPr>
              <a:t>Any donation over $250.00, a school must issue a contemporaneous written acknowledgement per IRS publication 1771.</a:t>
            </a:r>
          </a:p>
          <a:p>
            <a:pPr lvl="2"/>
            <a:r>
              <a:rPr lang="en-US" dirty="0">
                <a:latin typeface="+mj-lt"/>
              </a:rPr>
              <a:t>Board Agenda for items over $500.00</a:t>
            </a:r>
          </a:p>
          <a:p>
            <a:pPr lvl="2"/>
            <a:r>
              <a:rPr lang="en-US" dirty="0">
                <a:latin typeface="+mj-lt"/>
              </a:rPr>
              <a:t>Thank you e-mail addressed to the donor</a:t>
            </a:r>
          </a:p>
          <a:p>
            <a:pPr lvl="2"/>
            <a:r>
              <a:rPr lang="en-US" dirty="0">
                <a:latin typeface="+mj-lt"/>
              </a:rPr>
              <a:t>Thank you letter addressed to the donor</a:t>
            </a:r>
          </a:p>
          <a:p>
            <a:pPr lvl="3"/>
            <a:r>
              <a:rPr lang="en-US" dirty="0">
                <a:latin typeface="+mj-lt"/>
              </a:rPr>
              <a:t>List name of school</a:t>
            </a:r>
          </a:p>
          <a:p>
            <a:pPr lvl="3"/>
            <a:r>
              <a:rPr lang="en-US" dirty="0">
                <a:latin typeface="+mj-lt"/>
              </a:rPr>
              <a:t>Amount of cash contribution</a:t>
            </a:r>
          </a:p>
          <a:p>
            <a:pPr lvl="3"/>
            <a:r>
              <a:rPr lang="en-US" dirty="0">
                <a:latin typeface="+mj-lt"/>
              </a:rPr>
              <a:t>Description of non-cash contribution</a:t>
            </a:r>
          </a:p>
          <a:p>
            <a:pPr lvl="3"/>
            <a:r>
              <a:rPr lang="en-US" dirty="0">
                <a:latin typeface="+mj-lt"/>
              </a:rPr>
              <a:t>Description of good faith estimate of for the values of goods donated.</a:t>
            </a:r>
          </a:p>
        </p:txBody>
      </p:sp>
    </p:spTree>
    <p:extLst>
      <p:ext uri="{BB962C8B-B14F-4D97-AF65-F5344CB8AC3E}">
        <p14:creationId xmlns:p14="http://schemas.microsoft.com/office/powerpoint/2010/main" val="2426005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4EC90-8187-4491-8A0B-249043009058}"/>
              </a:ext>
            </a:extLst>
          </p:cNvPr>
          <p:cNvSpPr>
            <a:spLocks noGrp="1"/>
          </p:cNvSpPr>
          <p:nvPr>
            <p:ph type="title"/>
          </p:nvPr>
        </p:nvSpPr>
        <p:spPr>
          <a:solidFill>
            <a:srgbClr val="00823B"/>
          </a:solidFill>
          <a:ln>
            <a:noFill/>
          </a:ln>
        </p:spPr>
        <p:style>
          <a:lnRef idx="0">
            <a:scrgbClr r="0" g="0" b="0"/>
          </a:lnRef>
          <a:fillRef idx="0">
            <a:scrgbClr r="0" g="0" b="0"/>
          </a:fillRef>
          <a:effectRef idx="0">
            <a:scrgbClr r="0" g="0" b="0"/>
          </a:effectRef>
          <a:fontRef idx="minor">
            <a:schemeClr val="lt1"/>
          </a:fontRef>
        </p:style>
        <p:txBody>
          <a:bodyPr>
            <a:normAutofit/>
          </a:bodyPr>
          <a:lstStyle/>
          <a:p>
            <a:r>
              <a:rPr lang="en-US" dirty="0">
                <a:latin typeface="+mj-lt"/>
              </a:rPr>
              <a:t>Temporary Change Funds -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p:txBody>
          <a:bodyPr>
            <a:normAutofit fontScale="92500" lnSpcReduction="10000"/>
          </a:bodyPr>
          <a:lstStyle/>
          <a:p>
            <a:r>
              <a:rPr lang="en-US" dirty="0">
                <a:latin typeface="+mj-lt"/>
              </a:rPr>
              <a:t>Governed by School Board Policy 7.33</a:t>
            </a:r>
          </a:p>
          <a:p>
            <a:pPr lvl="1"/>
            <a:r>
              <a:rPr lang="en-US" dirty="0">
                <a:latin typeface="+mj-lt"/>
              </a:rPr>
              <a:t>Authorized for each school and shall be established at a set amount (commensurate with the volume anticipated).</a:t>
            </a:r>
          </a:p>
          <a:p>
            <a:pPr lvl="1"/>
            <a:r>
              <a:rPr lang="en-US" dirty="0">
                <a:latin typeface="+mj-lt"/>
              </a:rPr>
              <a:t>No expenditures are to be made from any change fund, nor shall checks be cashed or loans made from any change fund. </a:t>
            </a:r>
          </a:p>
          <a:p>
            <a:pPr lvl="1"/>
            <a:r>
              <a:rPr lang="en-US" dirty="0">
                <a:latin typeface="+mj-lt"/>
              </a:rPr>
              <a:t>Checks should be made out to someone other than persons signing the checks.</a:t>
            </a:r>
          </a:p>
          <a:p>
            <a:pPr lvl="1"/>
            <a:r>
              <a:rPr lang="en-US" dirty="0">
                <a:latin typeface="+mj-lt"/>
              </a:rPr>
              <a:t>After the fundraiser/event, the funds will be returned to the bookkeeper and counted by both parties. </a:t>
            </a:r>
          </a:p>
        </p:txBody>
      </p:sp>
    </p:spTree>
    <p:extLst>
      <p:ext uri="{BB962C8B-B14F-4D97-AF65-F5344CB8AC3E}">
        <p14:creationId xmlns:p14="http://schemas.microsoft.com/office/powerpoint/2010/main" val="36406506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4EC90-8187-4491-8A0B-249043009058}"/>
              </a:ext>
            </a:extLst>
          </p:cNvPr>
          <p:cNvSpPr>
            <a:spLocks noGrp="1"/>
          </p:cNvSpPr>
          <p:nvPr>
            <p:ph type="title"/>
          </p:nvPr>
        </p:nvSpPr>
        <p:spPr>
          <a:xfrm>
            <a:off x="457200" y="685800"/>
            <a:ext cx="8229600" cy="838200"/>
          </a:xfrm>
          <a:solidFill>
            <a:srgbClr val="008EC0"/>
          </a:solidFill>
          <a:ln>
            <a:noFill/>
          </a:ln>
        </p:spPr>
        <p:style>
          <a:lnRef idx="0">
            <a:scrgbClr r="0" g="0" b="0"/>
          </a:lnRef>
          <a:fillRef idx="0">
            <a:scrgbClr r="0" g="0" b="0"/>
          </a:fillRef>
          <a:effectRef idx="0">
            <a:scrgbClr r="0" g="0" b="0"/>
          </a:effectRef>
          <a:fontRef idx="minor">
            <a:schemeClr val="lt1"/>
          </a:fontRef>
        </p:style>
        <p:txBody>
          <a:bodyPr/>
          <a:lstStyle/>
          <a:p>
            <a:r>
              <a:rPr lang="en-US" dirty="0">
                <a:latin typeface="+mj-lt"/>
              </a:rPr>
              <a:t>Bank Accounts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lstStyle/>
          <a:p>
            <a:r>
              <a:rPr lang="en-US" dirty="0">
                <a:latin typeface="+mj-lt"/>
              </a:rPr>
              <a:t>All internal funds are to be kept with a Qualified Public Depositor (QPD) approved by the district school board.  </a:t>
            </a:r>
          </a:p>
          <a:p>
            <a:r>
              <a:rPr lang="en-US" dirty="0">
                <a:latin typeface="+mj-lt"/>
              </a:rPr>
              <a:t>Each school shall have only one checking account, which clearly identifies the school.  </a:t>
            </a:r>
          </a:p>
          <a:p>
            <a:r>
              <a:rPr lang="en-US" dirty="0">
                <a:latin typeface="+mj-lt"/>
              </a:rPr>
              <a:t>All monies received into the school must be deposited as collected in this account.</a:t>
            </a:r>
          </a:p>
          <a:p>
            <a:r>
              <a:rPr lang="en-US" dirty="0">
                <a:latin typeface="+mj-lt"/>
              </a:rPr>
              <a:t>All disbursements will be made by checks drawn on this account. </a:t>
            </a:r>
          </a:p>
          <a:p>
            <a:r>
              <a:rPr lang="en-US" dirty="0">
                <a:latin typeface="+mj-lt"/>
              </a:rPr>
              <a:t>Only pre-numbered checks shall be used.</a:t>
            </a:r>
          </a:p>
          <a:p>
            <a:pPr lvl="1"/>
            <a:endParaRPr lang="en-US" sz="2400" dirty="0"/>
          </a:p>
          <a:p>
            <a:pPr marL="411480" lvl="1" indent="0">
              <a:buNone/>
            </a:pPr>
            <a:endParaRPr lang="en-US" dirty="0">
              <a:latin typeface="+mj-lt"/>
            </a:endParaRPr>
          </a:p>
        </p:txBody>
      </p:sp>
    </p:spTree>
    <p:extLst>
      <p:ext uri="{BB962C8B-B14F-4D97-AF65-F5344CB8AC3E}">
        <p14:creationId xmlns:p14="http://schemas.microsoft.com/office/powerpoint/2010/main" val="2414963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ln w="12700">
                  <a:solidFill>
                    <a:srgbClr val="002060"/>
                  </a:solidFill>
                </a:ln>
                <a:solidFill>
                  <a:srgbClr val="FF0000"/>
                </a:solidFill>
              </a:rPr>
              <a:t>CITRUS COUNTY </a:t>
            </a:r>
            <a:br>
              <a:rPr lang="en-US" sz="5400" dirty="0">
                <a:ln w="12700">
                  <a:solidFill>
                    <a:srgbClr val="002060"/>
                  </a:solidFill>
                </a:ln>
                <a:solidFill>
                  <a:srgbClr val="FF0000"/>
                </a:solidFill>
              </a:rPr>
            </a:br>
            <a:r>
              <a:rPr lang="en-US" sz="5400" dirty="0">
                <a:ln w="12700">
                  <a:solidFill>
                    <a:srgbClr val="002060"/>
                  </a:solidFill>
                </a:ln>
                <a:solidFill>
                  <a:srgbClr val="FF0000"/>
                </a:solidFill>
              </a:rPr>
              <a:t>SCHOOLS</a:t>
            </a:r>
            <a:endParaRPr lang="en-US" sz="5400" dirty="0"/>
          </a:p>
        </p:txBody>
      </p:sp>
      <p:sp>
        <p:nvSpPr>
          <p:cNvPr id="3" name="Text Placeholder 2"/>
          <p:cNvSpPr>
            <a:spLocks noGrp="1"/>
          </p:cNvSpPr>
          <p:nvPr>
            <p:ph type="body" idx="1"/>
          </p:nvPr>
        </p:nvSpPr>
        <p:spPr>
          <a:xfrm>
            <a:off x="457200" y="3283744"/>
            <a:ext cx="7772400" cy="1509712"/>
          </a:xfrm>
        </p:spPr>
        <p:txBody>
          <a:bodyPr/>
          <a:lstStyle/>
          <a:p>
            <a:r>
              <a:rPr lang="en-US" dirty="0"/>
              <a:t>October 2, 2018</a:t>
            </a:r>
          </a:p>
          <a:p>
            <a:r>
              <a:rPr lang="en-US" dirty="0"/>
              <a:t>INTERNAL ACCOUNTS FOR PRINCIPALS</a:t>
            </a:r>
          </a:p>
          <a:p>
            <a:endParaRPr lang="en-US" dirty="0"/>
          </a:p>
        </p:txBody>
      </p:sp>
      <p:pic>
        <p:nvPicPr>
          <p:cNvPr id="1028" name="Picture 4" descr="stack of money with rope tied around i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81370" y="4038600"/>
            <a:ext cx="2443429" cy="1948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58045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4EC90-8187-4491-8A0B-249043009058}"/>
              </a:ext>
            </a:extLst>
          </p:cNvPr>
          <p:cNvSpPr>
            <a:spLocks noGrp="1"/>
          </p:cNvSpPr>
          <p:nvPr>
            <p:ph type="title"/>
          </p:nvPr>
        </p:nvSpPr>
        <p:spPr>
          <a:xfrm>
            <a:off x="457200" y="685800"/>
            <a:ext cx="8229600" cy="838200"/>
          </a:xfrm>
          <a:solidFill>
            <a:srgbClr val="008EC0"/>
          </a:solidFill>
          <a:ln>
            <a:noFill/>
          </a:ln>
        </p:spPr>
        <p:style>
          <a:lnRef idx="0">
            <a:scrgbClr r="0" g="0" b="0"/>
          </a:lnRef>
          <a:fillRef idx="0">
            <a:scrgbClr r="0" g="0" b="0"/>
          </a:fillRef>
          <a:effectRef idx="0">
            <a:scrgbClr r="0" g="0" b="0"/>
          </a:effectRef>
          <a:fontRef idx="minor">
            <a:schemeClr val="lt1"/>
          </a:fontRef>
        </p:style>
        <p:txBody>
          <a:bodyPr/>
          <a:lstStyle/>
          <a:p>
            <a:r>
              <a:rPr lang="en-US" dirty="0">
                <a:latin typeface="+mj-lt"/>
              </a:rPr>
              <a:t>Bank Accounts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lstStyle/>
          <a:p>
            <a:r>
              <a:rPr lang="en-US" sz="3000" dirty="0">
                <a:latin typeface="+mj-lt"/>
              </a:rPr>
              <a:t>Statement downloaded from bank website.</a:t>
            </a:r>
          </a:p>
          <a:p>
            <a:r>
              <a:rPr lang="en-US" sz="3000" dirty="0">
                <a:latin typeface="+mj-lt"/>
              </a:rPr>
              <a:t>Should be reviewed with bookkeeper.</a:t>
            </a:r>
          </a:p>
          <a:p>
            <a:r>
              <a:rPr lang="en-US" sz="3000" dirty="0">
                <a:latin typeface="+mj-lt"/>
              </a:rPr>
              <a:t>Should be reconciled monthly and in a timely manner. (20 days)</a:t>
            </a:r>
          </a:p>
          <a:p>
            <a:r>
              <a:rPr lang="en-US" sz="3000" dirty="0">
                <a:latin typeface="+mj-lt"/>
              </a:rPr>
              <a:t>Approved by the principal along with he principal’s report.</a:t>
            </a:r>
          </a:p>
          <a:p>
            <a:r>
              <a:rPr lang="en-US" sz="3000" dirty="0">
                <a:latin typeface="+mj-lt"/>
              </a:rPr>
              <a:t>Journal entry report needs to be approved.</a:t>
            </a:r>
          </a:p>
          <a:p>
            <a:r>
              <a:rPr lang="en-US" sz="3000" dirty="0">
                <a:latin typeface="+mj-lt"/>
              </a:rPr>
              <a:t>Scanned to Finance department by the end of the month.</a:t>
            </a:r>
            <a:endParaRPr lang="en-US" sz="3000" dirty="0"/>
          </a:p>
          <a:p>
            <a:pPr marL="411480" lvl="1" indent="0">
              <a:buNone/>
            </a:pPr>
            <a:endParaRPr lang="en-US" dirty="0">
              <a:latin typeface="+mj-lt"/>
            </a:endParaRPr>
          </a:p>
        </p:txBody>
      </p:sp>
    </p:spTree>
    <p:extLst>
      <p:ext uri="{BB962C8B-B14F-4D97-AF65-F5344CB8AC3E}">
        <p14:creationId xmlns:p14="http://schemas.microsoft.com/office/powerpoint/2010/main" val="3780653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4EC90-8187-4491-8A0B-249043009058}"/>
              </a:ext>
            </a:extLst>
          </p:cNvPr>
          <p:cNvSpPr>
            <a:spLocks noGrp="1"/>
          </p:cNvSpPr>
          <p:nvPr>
            <p:ph type="title"/>
          </p:nvPr>
        </p:nvSpPr>
        <p:spPr>
          <a:xfrm>
            <a:off x="457200" y="685800"/>
            <a:ext cx="8229600" cy="838200"/>
          </a:xfrm>
          <a:solidFill>
            <a:srgbClr val="008EC0"/>
          </a:solidFill>
          <a:ln>
            <a:noFill/>
          </a:ln>
        </p:spPr>
        <p:style>
          <a:lnRef idx="0">
            <a:scrgbClr r="0" g="0" b="0"/>
          </a:lnRef>
          <a:fillRef idx="0">
            <a:scrgbClr r="0" g="0" b="0"/>
          </a:fillRef>
          <a:effectRef idx="0">
            <a:scrgbClr r="0" g="0" b="0"/>
          </a:effectRef>
          <a:fontRef idx="minor">
            <a:schemeClr val="lt1"/>
          </a:fontRef>
        </p:style>
        <p:txBody>
          <a:bodyPr/>
          <a:lstStyle/>
          <a:p>
            <a:r>
              <a:rPr lang="en-US" dirty="0">
                <a:latin typeface="+mj-lt"/>
              </a:rPr>
              <a:t>Bank Statements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a:bodyPr>
          <a:lstStyle/>
          <a:p>
            <a:r>
              <a:rPr lang="en-US" sz="3000" dirty="0">
                <a:latin typeface="+mj-lt"/>
              </a:rPr>
              <a:t>WHAT TO LOOK FOR</a:t>
            </a:r>
          </a:p>
          <a:p>
            <a:pPr lvl="1"/>
            <a:r>
              <a:rPr lang="en-US" sz="2800" dirty="0">
                <a:latin typeface="+mj-lt"/>
              </a:rPr>
              <a:t>Beginning and ending balances, reasonable?</a:t>
            </a:r>
          </a:p>
          <a:p>
            <a:pPr lvl="1"/>
            <a:r>
              <a:rPr lang="en-US" sz="2800" dirty="0">
                <a:latin typeface="+mj-lt"/>
              </a:rPr>
              <a:t>Are there any unidentified transactions?</a:t>
            </a:r>
          </a:p>
          <a:p>
            <a:pPr lvl="1"/>
            <a:r>
              <a:rPr lang="en-US" sz="2800" dirty="0">
                <a:latin typeface="+mj-lt"/>
              </a:rPr>
              <a:t>Review copies of canceled checks</a:t>
            </a:r>
          </a:p>
          <a:p>
            <a:pPr lvl="2"/>
            <a:r>
              <a:rPr lang="en-US" sz="2600" dirty="0">
                <a:latin typeface="+mj-lt"/>
              </a:rPr>
              <a:t>Are there any without your signature?</a:t>
            </a:r>
          </a:p>
          <a:p>
            <a:pPr lvl="2"/>
            <a:r>
              <a:rPr lang="en-US" sz="2600" dirty="0">
                <a:latin typeface="+mj-lt"/>
              </a:rPr>
              <a:t>Do any of them look unfamiliar?</a:t>
            </a:r>
          </a:p>
          <a:p>
            <a:pPr lvl="1"/>
            <a:r>
              <a:rPr lang="en-US" sz="2800" dirty="0">
                <a:latin typeface="+mj-lt"/>
              </a:rPr>
              <a:t>Review deposits</a:t>
            </a:r>
          </a:p>
          <a:p>
            <a:pPr lvl="2"/>
            <a:r>
              <a:rPr lang="en-US" sz="2600" dirty="0">
                <a:latin typeface="+mj-lt"/>
              </a:rPr>
              <a:t>Are they being made timely?</a:t>
            </a:r>
          </a:p>
          <a:p>
            <a:pPr lvl="2"/>
            <a:r>
              <a:rPr lang="en-US" sz="2600" dirty="0">
                <a:latin typeface="+mj-lt"/>
              </a:rPr>
              <a:t>Do they seem reasonable for fundraisers occurring?</a:t>
            </a:r>
            <a:endParaRPr lang="en-US" sz="2600" dirty="0"/>
          </a:p>
          <a:p>
            <a:pPr marL="411480" lvl="1" indent="0">
              <a:buNone/>
            </a:pPr>
            <a:endParaRPr lang="en-US" dirty="0">
              <a:latin typeface="+mj-lt"/>
            </a:endParaRPr>
          </a:p>
        </p:txBody>
      </p:sp>
    </p:spTree>
    <p:extLst>
      <p:ext uri="{BB962C8B-B14F-4D97-AF65-F5344CB8AC3E}">
        <p14:creationId xmlns:p14="http://schemas.microsoft.com/office/powerpoint/2010/main" val="37095754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4EC90-8187-4491-8A0B-249043009058}"/>
              </a:ext>
            </a:extLst>
          </p:cNvPr>
          <p:cNvSpPr>
            <a:spLocks noGrp="1"/>
          </p:cNvSpPr>
          <p:nvPr>
            <p:ph type="title"/>
          </p:nvPr>
        </p:nvSpPr>
        <p:spPr>
          <a:xfrm>
            <a:off x="443948" y="685800"/>
            <a:ext cx="8229600" cy="838200"/>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r>
              <a:rPr lang="en-US" dirty="0">
                <a:latin typeface="+mj-lt"/>
              </a:rPr>
              <a:t>Cash Receipts &amp; Deposits</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lstStyle/>
          <a:p>
            <a:r>
              <a:rPr lang="en-US" dirty="0">
                <a:latin typeface="+mj-lt"/>
              </a:rPr>
              <a:t>All funds collected by school board employees must be substantiated by any of the following:</a:t>
            </a:r>
          </a:p>
          <a:p>
            <a:pPr lvl="1"/>
            <a:r>
              <a:rPr lang="en-US" dirty="0">
                <a:latin typeface="+mj-lt"/>
              </a:rPr>
              <a:t>pre-numbered receipts </a:t>
            </a:r>
          </a:p>
          <a:p>
            <a:pPr lvl="1"/>
            <a:r>
              <a:rPr lang="en-US" dirty="0">
                <a:latin typeface="+mj-lt"/>
              </a:rPr>
              <a:t>consecutively numbered class receipts records</a:t>
            </a:r>
          </a:p>
          <a:p>
            <a:pPr lvl="1"/>
            <a:r>
              <a:rPr lang="en-US" dirty="0">
                <a:latin typeface="+mj-lt"/>
              </a:rPr>
              <a:t> reports of monies collected</a:t>
            </a:r>
          </a:p>
          <a:p>
            <a:pPr lvl="1"/>
            <a:r>
              <a:rPr lang="en-US" dirty="0">
                <a:latin typeface="+mj-lt"/>
              </a:rPr>
              <a:t>pre-numbered tickets </a:t>
            </a:r>
          </a:p>
          <a:p>
            <a:pPr lvl="1"/>
            <a:r>
              <a:rPr lang="en-US" dirty="0">
                <a:latin typeface="+mj-lt"/>
              </a:rPr>
              <a:t>reports of tickets issued and sold</a:t>
            </a:r>
          </a:p>
          <a:p>
            <a:pPr lvl="1"/>
            <a:r>
              <a:rPr lang="en-US" dirty="0">
                <a:latin typeface="+mj-lt"/>
              </a:rPr>
              <a:t>other suitable records</a:t>
            </a:r>
          </a:p>
          <a:p>
            <a:pPr lvl="1"/>
            <a:endParaRPr lang="en-US" sz="2400" dirty="0"/>
          </a:p>
          <a:p>
            <a:pPr marL="411480" lvl="1" indent="0">
              <a:buNone/>
            </a:pPr>
            <a:endParaRPr lang="en-US" dirty="0">
              <a:latin typeface="+mj-lt"/>
            </a:endParaRPr>
          </a:p>
        </p:txBody>
      </p:sp>
    </p:spTree>
    <p:extLst>
      <p:ext uri="{BB962C8B-B14F-4D97-AF65-F5344CB8AC3E}">
        <p14:creationId xmlns:p14="http://schemas.microsoft.com/office/powerpoint/2010/main" val="3768864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4EC90-8187-4491-8A0B-249043009058}"/>
              </a:ext>
            </a:extLst>
          </p:cNvPr>
          <p:cNvSpPr>
            <a:spLocks noGrp="1"/>
          </p:cNvSpPr>
          <p:nvPr>
            <p:ph type="title"/>
          </p:nvPr>
        </p:nvSpPr>
        <p:spPr>
          <a:xfrm>
            <a:off x="443948" y="685800"/>
            <a:ext cx="8229600" cy="838200"/>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r>
              <a:rPr lang="en-US" dirty="0">
                <a:latin typeface="+mj-lt"/>
              </a:rPr>
              <a:t>Cash Receipts &amp; Deposits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lnSpcReduction="10000"/>
          </a:bodyPr>
          <a:lstStyle/>
          <a:p>
            <a:r>
              <a:rPr lang="en-US" dirty="0">
                <a:latin typeface="+mj-lt"/>
              </a:rPr>
              <a:t>All monies should be collected in the school office or turned into the school office on the </a:t>
            </a:r>
            <a:r>
              <a:rPr lang="en-US" sz="3000" dirty="0">
                <a:solidFill>
                  <a:schemeClr val="accent2"/>
                </a:solidFill>
                <a:latin typeface="+mj-lt"/>
              </a:rPr>
              <a:t>NEXT BUSINESS DAY.</a:t>
            </a:r>
          </a:p>
          <a:p>
            <a:r>
              <a:rPr lang="en-US" dirty="0">
                <a:latin typeface="+mj-lt"/>
              </a:rPr>
              <a:t>All monies collected must be deposited into a depository as frequently as feasible and as dictated by sound business practices.</a:t>
            </a:r>
          </a:p>
          <a:p>
            <a:pPr lvl="1"/>
            <a:r>
              <a:rPr lang="en-US" sz="3000" dirty="0">
                <a:latin typeface="+mj-lt"/>
              </a:rPr>
              <a:t>MUST BE WITHIN FIVE (5) WORKING DAYS.</a:t>
            </a:r>
          </a:p>
          <a:p>
            <a:r>
              <a:rPr lang="en-US" dirty="0">
                <a:latin typeface="+mj-lt"/>
              </a:rPr>
              <a:t>Deposits must equal the total amount of money taken in and recorded on receipts.  </a:t>
            </a:r>
          </a:p>
          <a:p>
            <a:pPr lvl="1"/>
            <a:r>
              <a:rPr lang="en-US" sz="2800" dirty="0">
                <a:latin typeface="+mj-lt"/>
              </a:rPr>
              <a:t>ALL CHECKS MUST BE ENDORSED                     “FOR DEPOSIT ONLY.”</a:t>
            </a:r>
          </a:p>
          <a:p>
            <a:pPr lvl="1"/>
            <a:endParaRPr lang="en-US" dirty="0">
              <a:latin typeface="+mj-lt"/>
            </a:endParaRPr>
          </a:p>
          <a:p>
            <a:pPr lvl="1"/>
            <a:endParaRPr lang="en-US" sz="2400" dirty="0"/>
          </a:p>
          <a:p>
            <a:pPr marL="411480" lvl="1" indent="0">
              <a:buNone/>
            </a:pPr>
            <a:endParaRPr lang="en-US" dirty="0">
              <a:latin typeface="+mj-lt"/>
            </a:endParaRPr>
          </a:p>
        </p:txBody>
      </p:sp>
    </p:spTree>
    <p:extLst>
      <p:ext uri="{BB962C8B-B14F-4D97-AF65-F5344CB8AC3E}">
        <p14:creationId xmlns:p14="http://schemas.microsoft.com/office/powerpoint/2010/main" val="35653140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4EC90-8187-4491-8A0B-249043009058}"/>
              </a:ext>
            </a:extLst>
          </p:cNvPr>
          <p:cNvSpPr>
            <a:spLocks noGrp="1"/>
          </p:cNvSpPr>
          <p:nvPr>
            <p:ph type="title"/>
          </p:nvPr>
        </p:nvSpPr>
        <p:spPr>
          <a:xfrm>
            <a:off x="443948" y="685800"/>
            <a:ext cx="8229600" cy="838200"/>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r>
              <a:rPr lang="en-US" dirty="0">
                <a:latin typeface="+mj-lt"/>
              </a:rPr>
              <a:t>Cash Receipts &amp; Deposits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a:bodyPr>
          <a:lstStyle/>
          <a:p>
            <a:r>
              <a:rPr lang="en-US" dirty="0">
                <a:latin typeface="+mj-lt"/>
              </a:rPr>
              <a:t>Person collecting monies shall complete a Report of Monies Collected form and submit it to the bookkeeper in person. </a:t>
            </a:r>
          </a:p>
          <a:p>
            <a:pPr lvl="1"/>
            <a:r>
              <a:rPr lang="en-US" dirty="0">
                <a:latin typeface="+mj-lt"/>
              </a:rPr>
              <a:t>PER REDBOOK, THE BOOKKEEPER SHALL NOT COMPLETE THE REPORT OF MONIES COLLECTED.</a:t>
            </a:r>
          </a:p>
          <a:p>
            <a:r>
              <a:rPr lang="en-US" dirty="0">
                <a:latin typeface="+mj-lt"/>
              </a:rPr>
              <a:t>The bookkeeper counts the money while the person presenting the money is present. </a:t>
            </a:r>
          </a:p>
          <a:p>
            <a:pPr lvl="1"/>
            <a:r>
              <a:rPr lang="en-US" dirty="0">
                <a:latin typeface="+mj-lt"/>
              </a:rPr>
              <a:t>Both the person collecting funds and bookkeeper must sign and date the form indicating they agree on the amount collected. </a:t>
            </a:r>
          </a:p>
          <a:p>
            <a:pPr lvl="1"/>
            <a:endParaRPr lang="en-US" dirty="0">
              <a:latin typeface="+mj-lt"/>
            </a:endParaRPr>
          </a:p>
          <a:p>
            <a:pPr lvl="1"/>
            <a:endParaRPr lang="en-US" sz="2400" dirty="0"/>
          </a:p>
          <a:p>
            <a:pPr marL="411480" lvl="1" indent="0">
              <a:buNone/>
            </a:pPr>
            <a:endParaRPr lang="en-US" dirty="0">
              <a:latin typeface="+mj-lt"/>
            </a:endParaRPr>
          </a:p>
        </p:txBody>
      </p:sp>
    </p:spTree>
    <p:extLst>
      <p:ext uri="{BB962C8B-B14F-4D97-AF65-F5344CB8AC3E}">
        <p14:creationId xmlns:p14="http://schemas.microsoft.com/office/powerpoint/2010/main" val="35680107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4EC90-8187-4491-8A0B-249043009058}"/>
              </a:ext>
            </a:extLst>
          </p:cNvPr>
          <p:cNvSpPr>
            <a:spLocks noGrp="1"/>
          </p:cNvSpPr>
          <p:nvPr>
            <p:ph type="title"/>
          </p:nvPr>
        </p:nvSpPr>
        <p:spPr>
          <a:xfrm>
            <a:off x="443948" y="685800"/>
            <a:ext cx="8229600" cy="838200"/>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r>
              <a:rPr lang="en-US" dirty="0">
                <a:latin typeface="+mj-lt"/>
              </a:rPr>
              <a:t>Cash Receipts &amp; Deposits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a:bodyPr>
          <a:lstStyle/>
          <a:p>
            <a:r>
              <a:rPr lang="en-US" dirty="0">
                <a:latin typeface="+mj-lt"/>
              </a:rPr>
              <a:t>WHAT TO LOOK FOR:</a:t>
            </a:r>
          </a:p>
          <a:p>
            <a:pPr lvl="1"/>
            <a:r>
              <a:rPr lang="en-US" dirty="0">
                <a:latin typeface="+mj-lt"/>
              </a:rPr>
              <a:t>Know what money is being collected at your school at all times.  Best source is Fundraiser Approval Forms, bookkeeper, activity director.</a:t>
            </a:r>
          </a:p>
          <a:p>
            <a:pPr lvl="1"/>
            <a:r>
              <a:rPr lang="en-US" dirty="0">
                <a:latin typeface="+mj-lt"/>
              </a:rPr>
              <a:t>Have a system to monitor fundraising activities</a:t>
            </a:r>
          </a:p>
          <a:p>
            <a:pPr lvl="2"/>
            <a:r>
              <a:rPr lang="en-US" dirty="0">
                <a:latin typeface="+mj-lt"/>
              </a:rPr>
              <a:t>Football game Friday night – receive funds Monday</a:t>
            </a:r>
          </a:p>
          <a:p>
            <a:pPr lvl="1"/>
            <a:r>
              <a:rPr lang="en-US" dirty="0">
                <a:latin typeface="+mj-lt"/>
              </a:rPr>
              <a:t>Hold staff accountable for turning funds into the bookkeeper by the next business day. </a:t>
            </a:r>
          </a:p>
          <a:p>
            <a:pPr lvl="2"/>
            <a:r>
              <a:rPr lang="en-US" dirty="0">
                <a:latin typeface="+mj-lt"/>
              </a:rPr>
              <a:t>Money left in classroom or other non-secure location are subject to loss</a:t>
            </a:r>
          </a:p>
          <a:p>
            <a:pPr lvl="2"/>
            <a:r>
              <a:rPr lang="en-US" dirty="0">
                <a:latin typeface="+mj-lt"/>
              </a:rPr>
              <a:t>Report any loss to the SRO</a:t>
            </a:r>
          </a:p>
          <a:p>
            <a:pPr lvl="1"/>
            <a:endParaRPr lang="en-US" dirty="0">
              <a:latin typeface="+mj-lt"/>
            </a:endParaRPr>
          </a:p>
          <a:p>
            <a:pPr lvl="1"/>
            <a:endParaRPr lang="en-US" sz="2400" dirty="0"/>
          </a:p>
          <a:p>
            <a:pPr marL="411480" lvl="1" indent="0">
              <a:buNone/>
            </a:pPr>
            <a:endParaRPr lang="en-US" dirty="0">
              <a:latin typeface="+mj-lt"/>
            </a:endParaRPr>
          </a:p>
        </p:txBody>
      </p:sp>
    </p:spTree>
    <p:extLst>
      <p:ext uri="{BB962C8B-B14F-4D97-AF65-F5344CB8AC3E}">
        <p14:creationId xmlns:p14="http://schemas.microsoft.com/office/powerpoint/2010/main" val="21702573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4EC90-8187-4491-8A0B-249043009058}"/>
              </a:ext>
            </a:extLst>
          </p:cNvPr>
          <p:cNvSpPr>
            <a:spLocks noGrp="1"/>
          </p:cNvSpPr>
          <p:nvPr>
            <p:ph type="title"/>
          </p:nvPr>
        </p:nvSpPr>
        <p:spPr>
          <a:xfrm>
            <a:off x="443948" y="685800"/>
            <a:ext cx="8229600" cy="838200"/>
          </a:xfr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r>
              <a:rPr lang="en-US" dirty="0">
                <a:latin typeface="+mj-lt"/>
              </a:rPr>
              <a:t>Cash Disbursements (Checks)</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lnSpcReduction="10000"/>
          </a:bodyPr>
          <a:lstStyle/>
          <a:p>
            <a:r>
              <a:rPr lang="en-US" dirty="0">
                <a:latin typeface="+mj-lt"/>
              </a:rPr>
              <a:t>All disbursements from internal funds must be in the form of approved pre-numbered checks. </a:t>
            </a:r>
          </a:p>
          <a:p>
            <a:r>
              <a:rPr lang="en-US" dirty="0">
                <a:latin typeface="+mj-lt"/>
              </a:rPr>
              <a:t>Internal funds CANNOT be used to </a:t>
            </a:r>
          </a:p>
          <a:p>
            <a:pPr lvl="1"/>
            <a:r>
              <a:rPr lang="en-US" dirty="0">
                <a:latin typeface="+mj-lt"/>
              </a:rPr>
              <a:t>cash checks to accommodate individuals </a:t>
            </a:r>
          </a:p>
          <a:p>
            <a:pPr lvl="1"/>
            <a:r>
              <a:rPr lang="en-US" dirty="0">
                <a:latin typeface="+mj-lt"/>
              </a:rPr>
              <a:t>make any kinds of loans</a:t>
            </a:r>
          </a:p>
          <a:p>
            <a:pPr lvl="1"/>
            <a:r>
              <a:rPr lang="en-US" dirty="0">
                <a:latin typeface="+mj-lt"/>
              </a:rPr>
              <a:t>pay any form of compensation directly to employees</a:t>
            </a:r>
          </a:p>
          <a:p>
            <a:pPr lvl="1"/>
            <a:r>
              <a:rPr lang="en-US" dirty="0">
                <a:latin typeface="+mj-lt"/>
              </a:rPr>
              <a:t>extend credit</a:t>
            </a:r>
          </a:p>
          <a:p>
            <a:r>
              <a:rPr lang="en-US" dirty="0">
                <a:latin typeface="+mj-lt"/>
              </a:rPr>
              <a:t>The Principal is fully responsible for all purchases and purchase commitments requiring present or future disbursements from internal funds. </a:t>
            </a:r>
          </a:p>
          <a:p>
            <a:pPr lvl="1"/>
            <a:endParaRPr lang="en-US" sz="2400" dirty="0"/>
          </a:p>
          <a:p>
            <a:pPr marL="411480" lvl="1" indent="0">
              <a:buNone/>
            </a:pPr>
            <a:endParaRPr lang="en-US" dirty="0">
              <a:latin typeface="+mj-lt"/>
            </a:endParaRPr>
          </a:p>
        </p:txBody>
      </p:sp>
    </p:spTree>
    <p:extLst>
      <p:ext uri="{BB962C8B-B14F-4D97-AF65-F5344CB8AC3E}">
        <p14:creationId xmlns:p14="http://schemas.microsoft.com/office/powerpoint/2010/main" val="19263705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4EC90-8187-4491-8A0B-249043009058}"/>
              </a:ext>
            </a:extLst>
          </p:cNvPr>
          <p:cNvSpPr>
            <a:spLocks noGrp="1"/>
          </p:cNvSpPr>
          <p:nvPr>
            <p:ph type="title"/>
          </p:nvPr>
        </p:nvSpPr>
        <p:spPr>
          <a:xfrm>
            <a:off x="443948" y="685800"/>
            <a:ext cx="8229600" cy="838200"/>
          </a:xfr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r>
              <a:rPr lang="en-US" dirty="0">
                <a:latin typeface="+mj-lt"/>
              </a:rPr>
              <a:t>Cash Disbursements (Checks)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a:bodyPr>
          <a:lstStyle/>
          <a:p>
            <a:r>
              <a:rPr lang="en-US" dirty="0">
                <a:solidFill>
                  <a:schemeClr val="accent2"/>
                </a:solidFill>
                <a:latin typeface="+mj-lt"/>
              </a:rPr>
              <a:t>PER REDBOOK, PURCHASE FROM INTERNAL FUNDS MUST BE AUTHROIZED IN WRITING BY THE PRINCIPAL OR DESIGNEE.</a:t>
            </a:r>
          </a:p>
          <a:p>
            <a:r>
              <a:rPr lang="en-US" dirty="0">
                <a:latin typeface="+mj-lt"/>
              </a:rPr>
              <a:t>Each account shall have at least two authorized signers, one of whom must be the principal.</a:t>
            </a:r>
          </a:p>
          <a:p>
            <a:r>
              <a:rPr lang="en-US" dirty="0">
                <a:latin typeface="+mj-lt"/>
              </a:rPr>
              <a:t>Under NO circumstances shall checks be </a:t>
            </a:r>
            <a:r>
              <a:rPr lang="en-US" dirty="0" err="1">
                <a:latin typeface="+mj-lt"/>
              </a:rPr>
              <a:t>presigned</a:t>
            </a:r>
            <a:r>
              <a:rPr lang="en-US" dirty="0">
                <a:latin typeface="+mj-lt"/>
              </a:rPr>
              <a:t>. </a:t>
            </a:r>
          </a:p>
          <a:p>
            <a:r>
              <a:rPr lang="en-US" dirty="0">
                <a:latin typeface="+mj-lt"/>
              </a:rPr>
              <a:t>The use of signature stamps is prohibited on all internal account documents.  </a:t>
            </a:r>
          </a:p>
          <a:p>
            <a:pPr lvl="1"/>
            <a:endParaRPr lang="en-US" sz="2400" dirty="0"/>
          </a:p>
          <a:p>
            <a:pPr marL="411480" lvl="1" indent="0">
              <a:buNone/>
            </a:pPr>
            <a:endParaRPr lang="en-US" dirty="0">
              <a:latin typeface="+mj-lt"/>
            </a:endParaRPr>
          </a:p>
        </p:txBody>
      </p:sp>
    </p:spTree>
    <p:extLst>
      <p:ext uri="{BB962C8B-B14F-4D97-AF65-F5344CB8AC3E}">
        <p14:creationId xmlns:p14="http://schemas.microsoft.com/office/powerpoint/2010/main" val="13272680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C43A11D-E6DD-4EC0-9B53-63BC4E046CA4}"/>
              </a:ext>
            </a:extLst>
          </p:cNvPr>
          <p:cNvSpPr txBox="1">
            <a:spLocks noGrp="1"/>
          </p:cNvSpPr>
          <p:nvPr>
            <p:ph type="title" idx="4294967295"/>
          </p:nvPr>
        </p:nvSpPr>
        <p:spPr>
          <a:xfrm>
            <a:off x="381000" y="685800"/>
            <a:ext cx="8229600" cy="838200"/>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prstDash/>
          </a:ln>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lt1"/>
                </a:solidFill>
                <a:effectLst/>
                <a:uLnTx/>
                <a:uFillTx/>
                <a:latin typeface="+mj-lt"/>
                <a:ea typeface="+mn-ea"/>
                <a:cs typeface="+mn-cs"/>
              </a:rPr>
              <a:t>Cash Disbursements (Checks)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a:bodyPr>
          <a:lstStyle/>
          <a:p>
            <a:r>
              <a:rPr lang="en-US" dirty="0">
                <a:latin typeface="+mj-lt"/>
              </a:rPr>
              <a:t>WHAT TO LOOK FOR:</a:t>
            </a:r>
          </a:p>
          <a:p>
            <a:pPr lvl="1"/>
            <a:r>
              <a:rPr lang="en-US" dirty="0">
                <a:latin typeface="+mj-lt"/>
              </a:rPr>
              <a:t>Know what money is being spent at your school at all times.  Best source is Purchase Orders,  bookkeeper, activity director.</a:t>
            </a:r>
          </a:p>
          <a:p>
            <a:pPr lvl="1"/>
            <a:r>
              <a:rPr lang="en-US" dirty="0">
                <a:latin typeface="+mj-lt"/>
              </a:rPr>
              <a:t>Have a system to monitor disbursements </a:t>
            </a:r>
          </a:p>
          <a:p>
            <a:pPr lvl="2"/>
            <a:r>
              <a:rPr lang="en-US" dirty="0">
                <a:latin typeface="+mj-lt"/>
              </a:rPr>
              <a:t>Check should match purchase order</a:t>
            </a:r>
          </a:p>
          <a:p>
            <a:pPr lvl="3"/>
            <a:r>
              <a:rPr lang="en-US" dirty="0">
                <a:latin typeface="+mj-lt"/>
              </a:rPr>
              <a:t>Who is the check payable to?</a:t>
            </a:r>
          </a:p>
          <a:p>
            <a:pPr lvl="3"/>
            <a:r>
              <a:rPr lang="en-US" dirty="0">
                <a:latin typeface="+mj-lt"/>
              </a:rPr>
              <a:t>Are the checks in numerical order?</a:t>
            </a:r>
          </a:p>
          <a:p>
            <a:pPr lvl="3"/>
            <a:r>
              <a:rPr lang="en-US" dirty="0">
                <a:latin typeface="+mj-lt"/>
              </a:rPr>
              <a:t>Are the checks filled out (no blank checks)?</a:t>
            </a:r>
          </a:p>
          <a:p>
            <a:pPr lvl="3"/>
            <a:r>
              <a:rPr lang="en-US" dirty="0">
                <a:latin typeface="+mj-lt"/>
              </a:rPr>
              <a:t>If the check is made to an employee is in necessary?</a:t>
            </a:r>
          </a:p>
          <a:p>
            <a:pPr lvl="3"/>
            <a:r>
              <a:rPr lang="en-US" dirty="0">
                <a:latin typeface="+mj-lt"/>
              </a:rPr>
              <a:t>Are there two signatures on the check?</a:t>
            </a:r>
          </a:p>
          <a:p>
            <a:pPr lvl="3"/>
            <a:endParaRPr lang="en-US" dirty="0">
              <a:latin typeface="+mj-lt"/>
            </a:endParaRPr>
          </a:p>
          <a:p>
            <a:pPr lvl="1"/>
            <a:endParaRPr lang="en-US" dirty="0">
              <a:latin typeface="+mj-lt"/>
            </a:endParaRPr>
          </a:p>
          <a:p>
            <a:pPr lvl="1"/>
            <a:endParaRPr lang="en-US" sz="2400" dirty="0"/>
          </a:p>
          <a:p>
            <a:pPr marL="411480" lvl="1" indent="0">
              <a:buNone/>
            </a:pPr>
            <a:endParaRPr lang="en-US" dirty="0">
              <a:latin typeface="+mj-lt"/>
            </a:endParaRPr>
          </a:p>
        </p:txBody>
      </p:sp>
    </p:spTree>
    <p:extLst>
      <p:ext uri="{BB962C8B-B14F-4D97-AF65-F5344CB8AC3E}">
        <p14:creationId xmlns:p14="http://schemas.microsoft.com/office/powerpoint/2010/main" val="4122819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C43A11D-E6DD-4EC0-9B53-63BC4E046CA4}"/>
              </a:ext>
              <a:ext uri="{C183D7F6-B498-43B3-948B-1728B52AA6E4}">
                <adec:decorative xmlns:adec="http://schemas.microsoft.com/office/drawing/2017/decorative" val="0"/>
              </a:ext>
            </a:extLst>
          </p:cNvPr>
          <p:cNvSpPr txBox="1">
            <a:spLocks noGrp="1"/>
          </p:cNvSpPr>
          <p:nvPr>
            <p:ph type="title" idx="4294967295"/>
          </p:nvPr>
        </p:nvSpPr>
        <p:spPr>
          <a:xfrm>
            <a:off x="381000" y="685800"/>
            <a:ext cx="8229600" cy="838200"/>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prstDash/>
          </a:ln>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lt1"/>
                </a:solidFill>
                <a:effectLst/>
                <a:uLnTx/>
                <a:uFillTx/>
                <a:latin typeface="+mj-lt"/>
                <a:ea typeface="+mn-ea"/>
                <a:cs typeface="+mn-cs"/>
              </a:rPr>
              <a:t>Purchasing Cards</a:t>
            </a:r>
          </a:p>
        </p:txBody>
      </p:sp>
      <p:sp>
        <p:nvSpPr>
          <p:cNvPr id="3" name="Content Placeholder 2">
            <a:extLst>
              <a:ext uri="{FF2B5EF4-FFF2-40B4-BE49-F238E27FC236}">
                <a16:creationId xmlns:a16="http://schemas.microsoft.com/office/drawing/2014/main" id="{FD2D4325-D9B1-4A43-91E3-FB55528DEF5C}"/>
              </a:ext>
              <a:ext uri="{C183D7F6-B498-43B3-948B-1728B52AA6E4}">
                <adec:decorative xmlns:adec="http://schemas.microsoft.com/office/drawing/2017/decorative" val="0"/>
              </a:ext>
            </a:extLst>
          </p:cNvPr>
          <p:cNvSpPr>
            <a:spLocks noGrp="1"/>
          </p:cNvSpPr>
          <p:nvPr>
            <p:ph idx="1"/>
          </p:nvPr>
        </p:nvSpPr>
        <p:spPr>
          <a:xfrm>
            <a:off x="457200" y="1676400"/>
            <a:ext cx="8229600" cy="4898136"/>
          </a:xfrm>
        </p:spPr>
        <p:txBody>
          <a:bodyPr>
            <a:normAutofit/>
          </a:bodyPr>
          <a:lstStyle/>
          <a:p>
            <a:r>
              <a:rPr lang="en-US" dirty="0">
                <a:latin typeface="+mj-lt"/>
              </a:rPr>
              <a:t>Each school has a </a:t>
            </a:r>
            <a:r>
              <a:rPr lang="en-US" dirty="0" err="1">
                <a:latin typeface="+mj-lt"/>
              </a:rPr>
              <a:t>Pcard</a:t>
            </a:r>
            <a:r>
              <a:rPr lang="en-US" dirty="0">
                <a:latin typeface="+mj-lt"/>
              </a:rPr>
              <a:t> for Internal Purchases</a:t>
            </a:r>
          </a:p>
          <a:p>
            <a:pPr lvl="1"/>
            <a:r>
              <a:rPr lang="en-US" dirty="0">
                <a:latin typeface="+mj-lt"/>
              </a:rPr>
              <a:t>Every user (teacher/sponsor) must sign a user agreement that is kept on file with the bookkeeper before using the card</a:t>
            </a:r>
          </a:p>
          <a:p>
            <a:pPr lvl="1"/>
            <a:r>
              <a:rPr lang="en-US" dirty="0">
                <a:latin typeface="+mj-lt"/>
              </a:rPr>
              <a:t>Each card must be signed out on the sign in/out log with the bookkeeper </a:t>
            </a:r>
          </a:p>
          <a:p>
            <a:pPr lvl="1"/>
            <a:r>
              <a:rPr lang="en-US" dirty="0">
                <a:latin typeface="+mj-lt"/>
              </a:rPr>
              <a:t>Purchase order must be in place before purchase is made</a:t>
            </a:r>
          </a:p>
          <a:p>
            <a:pPr lvl="1"/>
            <a:r>
              <a:rPr lang="en-US" dirty="0">
                <a:latin typeface="+mj-lt"/>
              </a:rPr>
              <a:t>Once the purchase is complete the card and receipts must be turned into </a:t>
            </a:r>
            <a:r>
              <a:rPr lang="en-US">
                <a:latin typeface="+mj-lt"/>
              </a:rPr>
              <a:t>the bookkeeper.</a:t>
            </a:r>
            <a:endParaRPr lang="en-US" dirty="0">
              <a:latin typeface="+mj-lt"/>
            </a:endParaRPr>
          </a:p>
          <a:p>
            <a:pPr lvl="1"/>
            <a:endParaRPr lang="en-US" dirty="0">
              <a:latin typeface="+mj-lt"/>
            </a:endParaRPr>
          </a:p>
          <a:p>
            <a:pPr lvl="3"/>
            <a:endParaRPr lang="en-US" dirty="0">
              <a:latin typeface="+mj-lt"/>
            </a:endParaRPr>
          </a:p>
          <a:p>
            <a:pPr lvl="1"/>
            <a:endParaRPr lang="en-US" dirty="0">
              <a:latin typeface="+mj-lt"/>
            </a:endParaRPr>
          </a:p>
          <a:p>
            <a:pPr lvl="1"/>
            <a:endParaRPr lang="en-US" sz="2400" dirty="0"/>
          </a:p>
          <a:p>
            <a:pPr marL="411480" lvl="1" indent="0">
              <a:buNone/>
            </a:pPr>
            <a:endParaRPr lang="en-US" dirty="0">
              <a:latin typeface="+mj-lt"/>
            </a:endParaRPr>
          </a:p>
        </p:txBody>
      </p:sp>
    </p:spTree>
    <p:extLst>
      <p:ext uri="{BB962C8B-B14F-4D97-AF65-F5344CB8AC3E}">
        <p14:creationId xmlns:p14="http://schemas.microsoft.com/office/powerpoint/2010/main" val="3483964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4EC90-8187-4491-8A0B-249043009058}"/>
              </a:ext>
            </a:extLst>
          </p:cNvPr>
          <p:cNvSpPr>
            <a:spLocks noGrp="1"/>
          </p:cNvSpPr>
          <p:nvPr>
            <p:ph type="title"/>
          </p:nvPr>
        </p:nvSpPr>
        <p:spPr>
          <a:xfrm>
            <a:off x="457200" y="685800"/>
            <a:ext cx="8229600" cy="838200"/>
          </a:xfrm>
          <a:solidFill>
            <a:srgbClr val="FF0000"/>
          </a:solidFill>
          <a:ln>
            <a:noFill/>
          </a:ln>
        </p:spPr>
        <p:style>
          <a:lnRef idx="0">
            <a:scrgbClr r="0" g="0" b="0"/>
          </a:lnRef>
          <a:fillRef idx="0">
            <a:scrgbClr r="0" g="0" b="0"/>
          </a:fillRef>
          <a:effectRef idx="0">
            <a:scrgbClr r="0" g="0" b="0"/>
          </a:effectRef>
          <a:fontRef idx="minor">
            <a:schemeClr val="lt1"/>
          </a:fontRef>
        </p:style>
        <p:txBody>
          <a:bodyPr/>
          <a:lstStyle/>
          <a:p>
            <a:r>
              <a:rPr lang="en-US" dirty="0">
                <a:latin typeface="+mj-lt"/>
              </a:rPr>
              <a:t>Florida’s “Redbook”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lstStyle/>
          <a:p>
            <a:r>
              <a:rPr lang="en-US" dirty="0">
                <a:latin typeface="+mj-lt"/>
              </a:rPr>
              <a:t>The Financial and Program Cost Accounting and Reporting for Florida Schools “Redbook” requires that financial transactions of school organizations be accounted for in the school internal accounts and that all funds handled by school board employees during normal working hours be included in and become part of the internal funds of the school unless accounted for in the district level accounting system. </a:t>
            </a:r>
          </a:p>
          <a:p>
            <a:endParaRPr lang="en-US" dirty="0">
              <a:latin typeface="+mj-lt"/>
            </a:endParaRPr>
          </a:p>
        </p:txBody>
      </p:sp>
    </p:spTree>
    <p:extLst>
      <p:ext uri="{BB962C8B-B14F-4D97-AF65-F5344CB8AC3E}">
        <p14:creationId xmlns:p14="http://schemas.microsoft.com/office/powerpoint/2010/main" val="18083771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C43A11D-E6DD-4EC0-9B53-63BC4E046CA4}"/>
              </a:ext>
              <a:ext uri="{C183D7F6-B498-43B3-948B-1728B52AA6E4}">
                <adec:decorative xmlns:adec="http://schemas.microsoft.com/office/drawing/2017/decorative" val="0"/>
              </a:ext>
            </a:extLst>
          </p:cNvPr>
          <p:cNvSpPr txBox="1">
            <a:spLocks noGrp="1"/>
          </p:cNvSpPr>
          <p:nvPr>
            <p:ph type="title" idx="4294967295"/>
          </p:nvPr>
        </p:nvSpPr>
        <p:spPr>
          <a:xfrm>
            <a:off x="457200" y="812800"/>
            <a:ext cx="8229600" cy="838200"/>
          </a:xfrm>
          <a:prstGeom prst="rect">
            <a:avLst/>
          </a:prstGeom>
          <a:solidFill>
            <a:srgbClr val="AE744C"/>
          </a:solidFill>
          <a:ln>
            <a:noFill/>
            <a:prstDash/>
          </a:ln>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lt1"/>
                </a:solidFill>
                <a:effectLst/>
                <a:uLnTx/>
                <a:uFillTx/>
                <a:latin typeface="+mj-lt"/>
                <a:ea typeface="+mn-ea"/>
                <a:cs typeface="+mn-cs"/>
              </a:rPr>
              <a:t>Audits -  Policy 7.60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lnSpcReduction="10000"/>
          </a:bodyPr>
          <a:lstStyle/>
          <a:p>
            <a:r>
              <a:rPr lang="en-US" sz="3200" dirty="0">
                <a:latin typeface="+mj-lt"/>
              </a:rPr>
              <a:t>Internal Audits are to be completed annually</a:t>
            </a:r>
          </a:p>
          <a:p>
            <a:r>
              <a:rPr lang="en-US" sz="3000" dirty="0">
                <a:latin typeface="+mj-lt"/>
              </a:rPr>
              <a:t>The signed, written report of the audit shall include notations of any failure to comply with Florida Statutes, Florida Administrative Code or district school board policy.</a:t>
            </a:r>
          </a:p>
          <a:p>
            <a:r>
              <a:rPr lang="en-US" sz="3000" dirty="0">
                <a:latin typeface="+mj-lt"/>
              </a:rPr>
              <a:t>The report, which must also provide commentary as to financial management and irregularities, shall be presented to the district school board while in session and filed as a part of the public record. </a:t>
            </a:r>
          </a:p>
          <a:p>
            <a:pPr lvl="1"/>
            <a:endParaRPr lang="en-US" sz="3000" dirty="0">
              <a:latin typeface="+mj-lt"/>
            </a:endParaRPr>
          </a:p>
          <a:p>
            <a:pPr marL="109728" indent="0">
              <a:buNone/>
            </a:pPr>
            <a:endParaRPr lang="en-US" sz="3200" dirty="0">
              <a:latin typeface="+mj-lt"/>
            </a:endParaRPr>
          </a:p>
        </p:txBody>
      </p:sp>
    </p:spTree>
    <p:extLst>
      <p:ext uri="{BB962C8B-B14F-4D97-AF65-F5344CB8AC3E}">
        <p14:creationId xmlns:p14="http://schemas.microsoft.com/office/powerpoint/2010/main" val="20693243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C43A11D-E6DD-4EC0-9B53-63BC4E046CA4}"/>
              </a:ext>
              <a:ext uri="{C183D7F6-B498-43B3-948B-1728B52AA6E4}">
                <adec:decorative xmlns:adec="http://schemas.microsoft.com/office/drawing/2017/decorative" val="0"/>
              </a:ext>
            </a:extLst>
          </p:cNvPr>
          <p:cNvSpPr txBox="1">
            <a:spLocks noGrp="1"/>
          </p:cNvSpPr>
          <p:nvPr>
            <p:ph type="title" idx="4294967295"/>
          </p:nvPr>
        </p:nvSpPr>
        <p:spPr>
          <a:xfrm>
            <a:off x="457200" y="812800"/>
            <a:ext cx="8229600" cy="838200"/>
          </a:xfrm>
          <a:prstGeom prst="rect">
            <a:avLst/>
          </a:prstGeom>
          <a:solidFill>
            <a:srgbClr val="AE744C"/>
          </a:solidFill>
          <a:ln>
            <a:noFill/>
            <a:prstDash/>
          </a:ln>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lt1"/>
                </a:solidFill>
                <a:effectLst/>
                <a:uLnTx/>
                <a:uFillTx/>
                <a:latin typeface="+mj-lt"/>
                <a:ea typeface="+mn-ea"/>
                <a:cs typeface="+mn-cs"/>
              </a:rPr>
              <a:t>Audits – Common Findings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fontScale="92500" lnSpcReduction="10000"/>
          </a:bodyPr>
          <a:lstStyle/>
          <a:p>
            <a:r>
              <a:rPr lang="en-US" sz="3200" dirty="0">
                <a:latin typeface="+mj-lt"/>
              </a:rPr>
              <a:t>Finding</a:t>
            </a:r>
          </a:p>
          <a:p>
            <a:pPr lvl="1"/>
            <a:r>
              <a:rPr lang="en-US" sz="3000" dirty="0">
                <a:latin typeface="+mj-lt"/>
              </a:rPr>
              <a:t>Cash Collections (Untimeliness of Student </a:t>
            </a:r>
            <a:r>
              <a:rPr lang="en-US" sz="3200" dirty="0">
                <a:latin typeface="+mj-lt"/>
              </a:rPr>
              <a:t>Receipts)</a:t>
            </a:r>
          </a:p>
          <a:p>
            <a:pPr lvl="1"/>
            <a:r>
              <a:rPr lang="en-US" sz="3000" dirty="0">
                <a:latin typeface="+mj-lt"/>
              </a:rPr>
              <a:t>Cash collected by teachers &amp; sponsors not being remitted to the bookkeeper in a timely manner.</a:t>
            </a:r>
          </a:p>
          <a:p>
            <a:r>
              <a:rPr lang="en-US" sz="3200" dirty="0">
                <a:latin typeface="+mj-lt"/>
              </a:rPr>
              <a:t>Rule</a:t>
            </a:r>
          </a:p>
          <a:p>
            <a:pPr lvl="1"/>
            <a:r>
              <a:rPr lang="en-US" sz="3000" dirty="0">
                <a:latin typeface="+mj-lt"/>
              </a:rPr>
              <a:t>Collections must be turned in no later than the </a:t>
            </a:r>
            <a:r>
              <a:rPr lang="en-US" sz="3200" dirty="0">
                <a:latin typeface="+mj-lt"/>
              </a:rPr>
              <a:t>next business day.</a:t>
            </a:r>
          </a:p>
          <a:p>
            <a:pPr lvl="1"/>
            <a:r>
              <a:rPr lang="en-US" sz="3000" dirty="0">
                <a:latin typeface="+mj-lt"/>
              </a:rPr>
              <a:t>Funds should not be left in the classrooms </a:t>
            </a:r>
            <a:r>
              <a:rPr lang="en-US" sz="3200" dirty="0">
                <a:latin typeface="+mj-lt"/>
              </a:rPr>
              <a:t>overnight.</a:t>
            </a:r>
          </a:p>
        </p:txBody>
      </p:sp>
    </p:spTree>
    <p:extLst>
      <p:ext uri="{BB962C8B-B14F-4D97-AF65-F5344CB8AC3E}">
        <p14:creationId xmlns:p14="http://schemas.microsoft.com/office/powerpoint/2010/main" val="3859018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C43A11D-E6DD-4EC0-9B53-63BC4E046CA4}"/>
              </a:ext>
              <a:ext uri="{C183D7F6-B498-43B3-948B-1728B52AA6E4}">
                <adec:decorative xmlns:adec="http://schemas.microsoft.com/office/drawing/2017/decorative" val="0"/>
              </a:ext>
            </a:extLst>
          </p:cNvPr>
          <p:cNvSpPr txBox="1">
            <a:spLocks noGrp="1"/>
          </p:cNvSpPr>
          <p:nvPr>
            <p:ph type="title" idx="4294967295"/>
          </p:nvPr>
        </p:nvSpPr>
        <p:spPr>
          <a:xfrm>
            <a:off x="457200" y="812800"/>
            <a:ext cx="8229600" cy="838200"/>
          </a:xfrm>
          <a:prstGeom prst="rect">
            <a:avLst/>
          </a:prstGeom>
          <a:solidFill>
            <a:srgbClr val="AE744C"/>
          </a:solidFill>
          <a:ln>
            <a:noFill/>
            <a:prstDash/>
          </a:ln>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lt1"/>
                </a:solidFill>
                <a:effectLst/>
                <a:uLnTx/>
                <a:uFillTx/>
                <a:latin typeface="+mj-lt"/>
                <a:ea typeface="+mn-ea"/>
                <a:cs typeface="+mn-cs"/>
              </a:rPr>
              <a:t>Audits – Common Findings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fontScale="92500" lnSpcReduction="10000"/>
          </a:bodyPr>
          <a:lstStyle/>
          <a:p>
            <a:r>
              <a:rPr lang="en-US" sz="3200" dirty="0">
                <a:latin typeface="+mj-lt"/>
              </a:rPr>
              <a:t>Finding</a:t>
            </a:r>
          </a:p>
          <a:p>
            <a:pPr lvl="1"/>
            <a:r>
              <a:rPr lang="en-US" sz="3000" dirty="0">
                <a:latin typeface="+mj-lt"/>
              </a:rPr>
              <a:t>Untimeliness of Deposits</a:t>
            </a:r>
          </a:p>
          <a:p>
            <a:r>
              <a:rPr lang="en-US" sz="3200" dirty="0">
                <a:latin typeface="+mj-lt"/>
              </a:rPr>
              <a:t>Rule</a:t>
            </a:r>
          </a:p>
          <a:p>
            <a:pPr lvl="1"/>
            <a:r>
              <a:rPr lang="en-US" sz="3000" dirty="0">
                <a:latin typeface="+mj-lt"/>
              </a:rPr>
              <a:t>All monies collected must be deposited intact into </a:t>
            </a:r>
            <a:r>
              <a:rPr lang="en-US" sz="3200" dirty="0">
                <a:latin typeface="+mj-lt"/>
              </a:rPr>
              <a:t>the bank as frequently as feasible as dictated by sound business practices.</a:t>
            </a:r>
          </a:p>
          <a:p>
            <a:pPr lvl="1"/>
            <a:r>
              <a:rPr lang="en-US" sz="3000" dirty="0">
                <a:latin typeface="+mj-lt"/>
              </a:rPr>
              <a:t>In any event, funds collected must be deposited </a:t>
            </a:r>
            <a:r>
              <a:rPr lang="en-US" sz="3200" dirty="0">
                <a:latin typeface="+mj-lt"/>
              </a:rPr>
              <a:t>within five (5) business days after initial collection of funds.</a:t>
            </a:r>
          </a:p>
          <a:p>
            <a:pPr lvl="1"/>
            <a:r>
              <a:rPr lang="en-US" sz="3000" dirty="0">
                <a:latin typeface="+mj-lt"/>
              </a:rPr>
              <a:t>Deposits must be made before weekends and/or </a:t>
            </a:r>
            <a:r>
              <a:rPr lang="en-US" sz="3200" dirty="0">
                <a:latin typeface="+mj-lt"/>
              </a:rPr>
              <a:t>Holidays.</a:t>
            </a:r>
          </a:p>
        </p:txBody>
      </p:sp>
    </p:spTree>
    <p:extLst>
      <p:ext uri="{BB962C8B-B14F-4D97-AF65-F5344CB8AC3E}">
        <p14:creationId xmlns:p14="http://schemas.microsoft.com/office/powerpoint/2010/main" val="17430292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C43A11D-E6DD-4EC0-9B53-63BC4E046CA4}"/>
              </a:ext>
              <a:ext uri="{C183D7F6-B498-43B3-948B-1728B52AA6E4}">
                <adec:decorative xmlns:adec="http://schemas.microsoft.com/office/drawing/2017/decorative" val="0"/>
              </a:ext>
            </a:extLst>
          </p:cNvPr>
          <p:cNvSpPr txBox="1">
            <a:spLocks noGrp="1"/>
          </p:cNvSpPr>
          <p:nvPr>
            <p:ph type="title" idx="4294967295"/>
          </p:nvPr>
        </p:nvSpPr>
        <p:spPr>
          <a:xfrm>
            <a:off x="457200" y="812800"/>
            <a:ext cx="8229600" cy="838200"/>
          </a:xfrm>
          <a:prstGeom prst="rect">
            <a:avLst/>
          </a:prstGeom>
          <a:solidFill>
            <a:srgbClr val="AE744C"/>
          </a:solidFill>
          <a:ln>
            <a:noFill/>
            <a:prstDash/>
          </a:ln>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lt1"/>
                </a:solidFill>
                <a:effectLst/>
                <a:uLnTx/>
                <a:uFillTx/>
                <a:latin typeface="+mj-lt"/>
                <a:ea typeface="+mn-ea"/>
                <a:cs typeface="+mn-cs"/>
              </a:rPr>
              <a:t>Audits – Common Findings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828800"/>
            <a:ext cx="8229600" cy="4745736"/>
          </a:xfrm>
        </p:spPr>
        <p:txBody>
          <a:bodyPr>
            <a:normAutofit fontScale="85000" lnSpcReduction="20000"/>
          </a:bodyPr>
          <a:lstStyle/>
          <a:p>
            <a:r>
              <a:rPr lang="en-US" sz="3200" dirty="0">
                <a:latin typeface="+mj-lt"/>
              </a:rPr>
              <a:t>Finding</a:t>
            </a:r>
          </a:p>
          <a:p>
            <a:pPr lvl="1"/>
            <a:r>
              <a:rPr lang="en-US" sz="3000" dirty="0">
                <a:latin typeface="+mj-lt"/>
              </a:rPr>
              <a:t>Report of Monies Collected Form Missing</a:t>
            </a:r>
          </a:p>
          <a:p>
            <a:r>
              <a:rPr lang="en-US" sz="3200" dirty="0">
                <a:latin typeface="+mj-lt"/>
              </a:rPr>
              <a:t>Rule</a:t>
            </a:r>
          </a:p>
          <a:p>
            <a:pPr lvl="1"/>
            <a:r>
              <a:rPr lang="en-US" sz="3000" dirty="0">
                <a:latin typeface="+mj-lt"/>
              </a:rPr>
              <a:t>At a minimum, this form must include: \</a:t>
            </a:r>
          </a:p>
          <a:p>
            <a:pPr lvl="2"/>
            <a:r>
              <a:rPr lang="en-US" sz="3000" dirty="0">
                <a:latin typeface="+mj-lt"/>
              </a:rPr>
              <a:t>the beginning and ending receipt numbers</a:t>
            </a:r>
          </a:p>
          <a:p>
            <a:pPr lvl="2"/>
            <a:r>
              <a:rPr lang="en-US" sz="2800" dirty="0">
                <a:latin typeface="+mj-lt"/>
              </a:rPr>
              <a:t>total cash amount</a:t>
            </a:r>
          </a:p>
          <a:p>
            <a:pPr lvl="2"/>
            <a:r>
              <a:rPr lang="en-US" sz="2800" dirty="0">
                <a:latin typeface="+mj-lt"/>
              </a:rPr>
              <a:t>detail of individual checks. (Check #)</a:t>
            </a:r>
          </a:p>
          <a:p>
            <a:pPr lvl="1"/>
            <a:r>
              <a:rPr lang="en-US" sz="3000" dirty="0">
                <a:latin typeface="+mj-lt"/>
              </a:rPr>
              <a:t>Teacher/Sponsor must take the money and form in </a:t>
            </a:r>
            <a:r>
              <a:rPr lang="en-US" sz="3200" dirty="0">
                <a:latin typeface="+mj-lt"/>
              </a:rPr>
              <a:t>person to the bookkeeper no later than the next business day after the money was collected.</a:t>
            </a:r>
          </a:p>
          <a:p>
            <a:pPr lvl="1"/>
            <a:r>
              <a:rPr lang="en-US" sz="3000" dirty="0">
                <a:latin typeface="+mj-lt"/>
              </a:rPr>
              <a:t>The Report of Monies Collected form protects both </a:t>
            </a:r>
            <a:r>
              <a:rPr lang="en-US" sz="3200" dirty="0">
                <a:latin typeface="+mj-lt"/>
              </a:rPr>
              <a:t>the teacher and the bookkeeper. </a:t>
            </a:r>
          </a:p>
        </p:txBody>
      </p:sp>
    </p:spTree>
    <p:extLst>
      <p:ext uri="{BB962C8B-B14F-4D97-AF65-F5344CB8AC3E}">
        <p14:creationId xmlns:p14="http://schemas.microsoft.com/office/powerpoint/2010/main" val="42760675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C43A11D-E6DD-4EC0-9B53-63BC4E046CA4}"/>
              </a:ext>
              <a:ext uri="{C183D7F6-B498-43B3-948B-1728B52AA6E4}">
                <adec:decorative xmlns:adec="http://schemas.microsoft.com/office/drawing/2017/decorative" val="0"/>
              </a:ext>
            </a:extLst>
          </p:cNvPr>
          <p:cNvSpPr txBox="1">
            <a:spLocks noGrp="1"/>
          </p:cNvSpPr>
          <p:nvPr>
            <p:ph type="title" idx="4294967295"/>
          </p:nvPr>
        </p:nvSpPr>
        <p:spPr>
          <a:xfrm>
            <a:off x="457200" y="812800"/>
            <a:ext cx="8229600" cy="838200"/>
          </a:xfrm>
          <a:prstGeom prst="rect">
            <a:avLst/>
          </a:prstGeom>
          <a:solidFill>
            <a:srgbClr val="AE744C"/>
          </a:solidFill>
          <a:ln>
            <a:noFill/>
            <a:prstDash/>
          </a:ln>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lt1"/>
                </a:solidFill>
                <a:effectLst/>
                <a:uLnTx/>
                <a:uFillTx/>
                <a:latin typeface="+mj-lt"/>
                <a:ea typeface="+mn-ea"/>
                <a:cs typeface="+mn-cs"/>
              </a:rPr>
              <a:t>Audits – Common Findings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828800"/>
            <a:ext cx="8229600" cy="4745736"/>
          </a:xfrm>
        </p:spPr>
        <p:txBody>
          <a:bodyPr>
            <a:normAutofit fontScale="92500"/>
          </a:bodyPr>
          <a:lstStyle/>
          <a:p>
            <a:r>
              <a:rPr lang="en-US" sz="3200" dirty="0">
                <a:latin typeface="+mj-lt"/>
              </a:rPr>
              <a:t>Finding</a:t>
            </a:r>
          </a:p>
          <a:p>
            <a:pPr lvl="1"/>
            <a:r>
              <a:rPr lang="en-US" sz="3000" dirty="0">
                <a:latin typeface="+mj-lt"/>
              </a:rPr>
              <a:t>Student Receipts not issued or not available.</a:t>
            </a:r>
          </a:p>
          <a:p>
            <a:r>
              <a:rPr lang="en-US" sz="3200" dirty="0">
                <a:latin typeface="+mj-lt"/>
              </a:rPr>
              <a:t>Rule</a:t>
            </a:r>
          </a:p>
          <a:p>
            <a:pPr lvl="1"/>
            <a:r>
              <a:rPr lang="en-US" sz="3000" dirty="0">
                <a:latin typeface="+mj-lt"/>
              </a:rPr>
              <a:t>Teacher/Sponsor must fill out and give the </a:t>
            </a:r>
            <a:r>
              <a:rPr lang="en-US" sz="3200" dirty="0">
                <a:latin typeface="+mj-lt"/>
              </a:rPr>
              <a:t>individual their copy of the cash receipt from the District issued cash receipt/collections book immediately upon receipt of the money.</a:t>
            </a:r>
          </a:p>
          <a:p>
            <a:pPr lvl="1"/>
            <a:r>
              <a:rPr lang="en-US" sz="3000" dirty="0">
                <a:latin typeface="+mj-lt"/>
              </a:rPr>
              <a:t>Individual receipts are required anytime the </a:t>
            </a:r>
            <a:r>
              <a:rPr lang="en-US" sz="3200" dirty="0">
                <a:latin typeface="+mj-lt"/>
              </a:rPr>
              <a:t>individual collection is greater than $5.00. </a:t>
            </a:r>
          </a:p>
        </p:txBody>
      </p:sp>
    </p:spTree>
    <p:extLst>
      <p:ext uri="{BB962C8B-B14F-4D97-AF65-F5344CB8AC3E}">
        <p14:creationId xmlns:p14="http://schemas.microsoft.com/office/powerpoint/2010/main" val="29569991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C43A11D-E6DD-4EC0-9B53-63BC4E046CA4}"/>
              </a:ext>
              <a:ext uri="{C183D7F6-B498-43B3-948B-1728B52AA6E4}">
                <adec:decorative xmlns:adec="http://schemas.microsoft.com/office/drawing/2017/decorative" val="0"/>
              </a:ext>
            </a:extLst>
          </p:cNvPr>
          <p:cNvSpPr txBox="1">
            <a:spLocks noGrp="1"/>
          </p:cNvSpPr>
          <p:nvPr>
            <p:ph type="title" idx="4294967295"/>
          </p:nvPr>
        </p:nvSpPr>
        <p:spPr>
          <a:xfrm>
            <a:off x="457200" y="812800"/>
            <a:ext cx="8229600" cy="838200"/>
          </a:xfrm>
          <a:prstGeom prst="rect">
            <a:avLst/>
          </a:prstGeom>
          <a:solidFill>
            <a:srgbClr val="AE744C"/>
          </a:solidFill>
          <a:ln>
            <a:noFill/>
            <a:prstDash/>
          </a:ln>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lt1"/>
                </a:solidFill>
                <a:effectLst/>
                <a:uLnTx/>
                <a:uFillTx/>
                <a:latin typeface="+mj-lt"/>
                <a:ea typeface="+mn-ea"/>
                <a:cs typeface="+mn-cs"/>
              </a:rPr>
              <a:t>Audits – Common Findings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828800"/>
            <a:ext cx="8229600" cy="4745736"/>
          </a:xfrm>
        </p:spPr>
        <p:txBody>
          <a:bodyPr>
            <a:normAutofit fontScale="85000" lnSpcReduction="20000"/>
          </a:bodyPr>
          <a:lstStyle/>
          <a:p>
            <a:r>
              <a:rPr lang="en-US" sz="3200" dirty="0">
                <a:latin typeface="+mj-lt"/>
              </a:rPr>
              <a:t>Finding</a:t>
            </a:r>
          </a:p>
          <a:p>
            <a:pPr lvl="1"/>
            <a:r>
              <a:rPr lang="en-US" sz="3000" dirty="0">
                <a:latin typeface="+mj-lt"/>
              </a:rPr>
              <a:t>Cash disbursements not supported by a check </a:t>
            </a:r>
            <a:r>
              <a:rPr lang="en-US" sz="3200" dirty="0">
                <a:latin typeface="+mj-lt"/>
              </a:rPr>
              <a:t>requisition forms indicating approval prior to purchase. </a:t>
            </a:r>
          </a:p>
          <a:p>
            <a:pPr lvl="1"/>
            <a:r>
              <a:rPr lang="en-US" sz="3000" dirty="0">
                <a:latin typeface="+mj-lt"/>
              </a:rPr>
              <a:t>Check requisition forms only contained one </a:t>
            </a:r>
            <a:r>
              <a:rPr lang="en-US" sz="3200" dirty="0">
                <a:latin typeface="+mj-lt"/>
              </a:rPr>
              <a:t>signature.</a:t>
            </a:r>
          </a:p>
          <a:p>
            <a:r>
              <a:rPr lang="en-US" sz="3200" dirty="0">
                <a:latin typeface="+mj-lt"/>
              </a:rPr>
              <a:t>Rule</a:t>
            </a:r>
          </a:p>
          <a:p>
            <a:pPr lvl="1"/>
            <a:r>
              <a:rPr lang="en-US" sz="3000" dirty="0">
                <a:latin typeface="+mj-lt"/>
              </a:rPr>
              <a:t>All purchases must be officially approved in </a:t>
            </a:r>
            <a:r>
              <a:rPr lang="en-US" sz="3200" dirty="0">
                <a:latin typeface="+mj-lt"/>
              </a:rPr>
              <a:t>advance, before any commitment is made.</a:t>
            </a:r>
          </a:p>
          <a:p>
            <a:pPr lvl="1"/>
            <a:r>
              <a:rPr lang="en-US" sz="3000" dirty="0">
                <a:latin typeface="+mj-lt"/>
              </a:rPr>
              <a:t>The principal is the only authority to approve </a:t>
            </a:r>
            <a:r>
              <a:rPr lang="en-US" sz="3200" dirty="0">
                <a:latin typeface="+mj-lt"/>
              </a:rPr>
              <a:t>purchases.</a:t>
            </a:r>
          </a:p>
          <a:p>
            <a:pPr lvl="1"/>
            <a:r>
              <a:rPr lang="en-US" sz="3000" dirty="0">
                <a:latin typeface="+mj-lt"/>
              </a:rPr>
              <a:t>All Requisitions and Checks must have two </a:t>
            </a:r>
            <a:r>
              <a:rPr lang="en-US" sz="3200" dirty="0">
                <a:latin typeface="+mj-lt"/>
              </a:rPr>
              <a:t>authorized signatures. </a:t>
            </a:r>
          </a:p>
        </p:txBody>
      </p:sp>
    </p:spTree>
    <p:extLst>
      <p:ext uri="{BB962C8B-B14F-4D97-AF65-F5344CB8AC3E}">
        <p14:creationId xmlns:p14="http://schemas.microsoft.com/office/powerpoint/2010/main" val="25679695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C43A11D-E6DD-4EC0-9B53-63BC4E046CA4}"/>
              </a:ext>
              <a:ext uri="{C183D7F6-B498-43B3-948B-1728B52AA6E4}">
                <adec:decorative xmlns:adec="http://schemas.microsoft.com/office/drawing/2017/decorative" val="0"/>
              </a:ext>
            </a:extLst>
          </p:cNvPr>
          <p:cNvSpPr txBox="1">
            <a:spLocks noGrp="1"/>
          </p:cNvSpPr>
          <p:nvPr>
            <p:ph type="title" idx="4294967295"/>
          </p:nvPr>
        </p:nvSpPr>
        <p:spPr>
          <a:xfrm>
            <a:off x="381000" y="685800"/>
            <a:ext cx="8229600" cy="838200"/>
          </a:xfrm>
          <a:prstGeom prst="rect">
            <a:avLst/>
          </a:prstGeom>
          <a:solidFill>
            <a:schemeClr val="accent6">
              <a:lumMod val="75000"/>
            </a:schemeClr>
          </a:solidFill>
          <a:ln>
            <a:noFill/>
            <a:prstDash/>
          </a:ln>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lt1"/>
                </a:solidFill>
                <a:effectLst/>
                <a:uLnTx/>
                <a:uFillTx/>
                <a:latin typeface="+mj-lt"/>
                <a:ea typeface="+mn-ea"/>
                <a:cs typeface="+mn-cs"/>
              </a:rPr>
              <a:t>Purchasing – Policy 7.70</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a:bodyPr>
          <a:lstStyle/>
          <a:p>
            <a:r>
              <a:rPr lang="en-US" dirty="0">
                <a:latin typeface="+mj-lt"/>
              </a:rPr>
              <a:t>Purchases from internal funds must be authorized in writing by the principal.</a:t>
            </a:r>
          </a:p>
          <a:p>
            <a:r>
              <a:rPr lang="en-US" dirty="0">
                <a:latin typeface="+mj-lt"/>
              </a:rPr>
              <a:t>Purchases from internal funds must follow the same purchasing guidelines as public tax funds.</a:t>
            </a:r>
          </a:p>
          <a:p>
            <a:r>
              <a:rPr lang="en-US" dirty="0">
                <a:latin typeface="+mj-lt"/>
              </a:rPr>
              <a:t>Principal is fully responsible for all purchases and purchase commitments requiring present and future disbursements of internal funds.</a:t>
            </a:r>
          </a:p>
          <a:p>
            <a:r>
              <a:rPr lang="en-US" sz="3200" dirty="0">
                <a:solidFill>
                  <a:schemeClr val="accent6">
                    <a:lumMod val="75000"/>
                  </a:schemeClr>
                </a:solidFill>
                <a:latin typeface="+mj-lt"/>
              </a:rPr>
              <a:t>**A SIGNED COMMITMENT FROM THE PRINCIPAL OR DESIGNEE MUST BE ON FILE BEFORE ANY PURCHASE IS MADE**</a:t>
            </a:r>
          </a:p>
          <a:p>
            <a:pPr marL="411480" lvl="1" indent="0">
              <a:buNone/>
            </a:pPr>
            <a:endParaRPr lang="en-US" dirty="0">
              <a:latin typeface="+mj-lt"/>
            </a:endParaRPr>
          </a:p>
        </p:txBody>
      </p:sp>
    </p:spTree>
    <p:extLst>
      <p:ext uri="{BB962C8B-B14F-4D97-AF65-F5344CB8AC3E}">
        <p14:creationId xmlns:p14="http://schemas.microsoft.com/office/powerpoint/2010/main" val="24882086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C43A11D-E6DD-4EC0-9B53-63BC4E046CA4}"/>
              </a:ext>
              <a:ext uri="{C183D7F6-B498-43B3-948B-1728B52AA6E4}">
                <adec:decorative xmlns:adec="http://schemas.microsoft.com/office/drawing/2017/decorative" val="0"/>
              </a:ext>
            </a:extLst>
          </p:cNvPr>
          <p:cNvSpPr txBox="1">
            <a:spLocks noGrp="1"/>
          </p:cNvSpPr>
          <p:nvPr>
            <p:ph type="title" idx="4294967295"/>
          </p:nvPr>
        </p:nvSpPr>
        <p:spPr>
          <a:xfrm>
            <a:off x="152400" y="685800"/>
            <a:ext cx="8229600" cy="838200"/>
          </a:xfrm>
          <a:prstGeom prst="rect">
            <a:avLst/>
          </a:prstGeom>
          <a:solidFill>
            <a:schemeClr val="accent6">
              <a:lumMod val="75000"/>
            </a:schemeClr>
          </a:solidFill>
          <a:ln>
            <a:noFill/>
            <a:prstDash/>
          </a:ln>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lt1"/>
                </a:solidFill>
                <a:effectLst/>
                <a:uLnTx/>
                <a:uFillTx/>
                <a:latin typeface="+mj-lt"/>
                <a:ea typeface="+mn-ea"/>
                <a:cs typeface="+mn-cs"/>
              </a:rPr>
              <a:t>Purchasing – Policy 7.70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lnSpcReduction="10000"/>
          </a:bodyPr>
          <a:lstStyle/>
          <a:p>
            <a:r>
              <a:rPr lang="en-US" sz="3200" dirty="0">
                <a:latin typeface="+mj-lt"/>
              </a:rPr>
              <a:t>Thresholds</a:t>
            </a:r>
          </a:p>
          <a:p>
            <a:pPr lvl="1"/>
            <a:r>
              <a:rPr lang="en-US" dirty="0">
                <a:latin typeface="+mj-lt"/>
              </a:rPr>
              <a:t>Less than $3,499.99 (single or multiple items)</a:t>
            </a:r>
          </a:p>
          <a:p>
            <a:pPr lvl="2"/>
            <a:r>
              <a:rPr lang="en-US" dirty="0">
                <a:latin typeface="+mj-lt"/>
              </a:rPr>
              <a:t>No quotes required (competition is encouraged)</a:t>
            </a:r>
          </a:p>
          <a:p>
            <a:pPr lvl="1"/>
            <a:r>
              <a:rPr lang="en-US" dirty="0">
                <a:latin typeface="+mj-lt"/>
              </a:rPr>
              <a:t>$3,500 to $9,999.99 (single or multiple items)</a:t>
            </a:r>
          </a:p>
          <a:p>
            <a:pPr lvl="2"/>
            <a:r>
              <a:rPr lang="en-US" dirty="0">
                <a:latin typeface="+mj-lt"/>
              </a:rPr>
              <a:t>Three verbal quotes</a:t>
            </a:r>
          </a:p>
          <a:p>
            <a:pPr lvl="1"/>
            <a:r>
              <a:rPr lang="en-US" dirty="0">
                <a:latin typeface="+mj-lt"/>
              </a:rPr>
              <a:t>$10,000 to $24,999.99 (single or multiple items)</a:t>
            </a:r>
          </a:p>
          <a:p>
            <a:pPr lvl="2"/>
            <a:r>
              <a:rPr lang="en-US" dirty="0">
                <a:latin typeface="+mj-lt"/>
              </a:rPr>
              <a:t>Three written quotes</a:t>
            </a:r>
          </a:p>
          <a:p>
            <a:pPr lvl="1"/>
            <a:r>
              <a:rPr lang="en-US" dirty="0">
                <a:latin typeface="+mj-lt"/>
              </a:rPr>
              <a:t> $25,000 to $49,999.99 (single or multiple items)</a:t>
            </a:r>
          </a:p>
          <a:p>
            <a:pPr lvl="2"/>
            <a:r>
              <a:rPr lang="en-US" dirty="0">
                <a:latin typeface="+mj-lt"/>
              </a:rPr>
              <a:t>Formal Request for Quote</a:t>
            </a:r>
          </a:p>
          <a:p>
            <a:pPr lvl="1"/>
            <a:r>
              <a:rPr lang="en-US" sz="2800" dirty="0">
                <a:latin typeface="+mj-lt"/>
              </a:rPr>
              <a:t> More than</a:t>
            </a:r>
            <a:r>
              <a:rPr lang="en-US" dirty="0">
                <a:latin typeface="+mj-lt"/>
              </a:rPr>
              <a:t>$50,000.00  (single or multiple items)</a:t>
            </a:r>
          </a:p>
          <a:p>
            <a:pPr lvl="2"/>
            <a:r>
              <a:rPr lang="en-US" dirty="0">
                <a:latin typeface="+mj-lt"/>
              </a:rPr>
              <a:t> </a:t>
            </a:r>
            <a:r>
              <a:rPr lang="en-US" sz="2600" dirty="0">
                <a:latin typeface="+mj-lt"/>
              </a:rPr>
              <a:t>Sealed Bid Process and Board Approval (unless under existing contract) </a:t>
            </a:r>
            <a:endParaRPr lang="en-US" sz="2600" dirty="0">
              <a:solidFill>
                <a:schemeClr val="accent6">
                  <a:lumMod val="75000"/>
                </a:schemeClr>
              </a:solidFill>
              <a:latin typeface="+mj-lt"/>
            </a:endParaRPr>
          </a:p>
          <a:p>
            <a:pPr marL="411480" lvl="1" indent="0">
              <a:buNone/>
            </a:pPr>
            <a:endParaRPr lang="en-US" dirty="0">
              <a:latin typeface="+mj-lt"/>
            </a:endParaRPr>
          </a:p>
        </p:txBody>
      </p:sp>
    </p:spTree>
    <p:extLst>
      <p:ext uri="{BB962C8B-B14F-4D97-AF65-F5344CB8AC3E}">
        <p14:creationId xmlns:p14="http://schemas.microsoft.com/office/powerpoint/2010/main" val="34368430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C43A11D-E6DD-4EC0-9B53-63BC4E046CA4}"/>
              </a:ext>
              <a:ext uri="{C183D7F6-B498-43B3-948B-1728B52AA6E4}">
                <adec:decorative xmlns:adec="http://schemas.microsoft.com/office/drawing/2017/decorative" val="0"/>
              </a:ext>
            </a:extLst>
          </p:cNvPr>
          <p:cNvSpPr txBox="1">
            <a:spLocks noGrp="1"/>
          </p:cNvSpPr>
          <p:nvPr>
            <p:ph type="title" idx="4294967295"/>
          </p:nvPr>
        </p:nvSpPr>
        <p:spPr>
          <a:xfrm>
            <a:off x="431800" y="762000"/>
            <a:ext cx="8229600" cy="838200"/>
          </a:xfrm>
          <a:prstGeom prst="rect">
            <a:avLst/>
          </a:prstGeom>
          <a:solidFill>
            <a:schemeClr val="accent6">
              <a:lumMod val="75000"/>
            </a:schemeClr>
          </a:solidFill>
          <a:ln>
            <a:noFill/>
            <a:prstDash/>
          </a:ln>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lt1"/>
                </a:solidFill>
                <a:effectLst/>
                <a:uLnTx/>
                <a:uFillTx/>
                <a:latin typeface="+mj-lt"/>
                <a:ea typeface="+mn-ea"/>
                <a:cs typeface="+mn-cs"/>
              </a:rPr>
              <a:t>Purchasing – Policy 7.70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a:bodyPr>
          <a:lstStyle/>
          <a:p>
            <a:r>
              <a:rPr lang="en-US" sz="3200" dirty="0">
                <a:latin typeface="+mj-lt"/>
              </a:rPr>
              <a:t>Thresholds</a:t>
            </a:r>
          </a:p>
          <a:p>
            <a:pPr lvl="1"/>
            <a:r>
              <a:rPr lang="en-US" sz="3000" dirty="0">
                <a:latin typeface="+mj-lt"/>
              </a:rPr>
              <a:t>This is District wide and cumulative. (So, if 30 schools order $2,000 worth of Golf Cart repairs, we can’t purchase without a competitive bid).</a:t>
            </a:r>
          </a:p>
          <a:p>
            <a:r>
              <a:rPr lang="en-US" sz="3200" dirty="0">
                <a:latin typeface="+mj-lt"/>
              </a:rPr>
              <a:t>Must comply with</a:t>
            </a:r>
          </a:p>
          <a:p>
            <a:pPr lvl="1"/>
            <a:r>
              <a:rPr lang="en-US" sz="3000" dirty="0">
                <a:latin typeface="+mj-lt"/>
              </a:rPr>
              <a:t>Florida State Statute</a:t>
            </a:r>
          </a:p>
          <a:p>
            <a:pPr lvl="1"/>
            <a:r>
              <a:rPr lang="en-US" sz="3000" dirty="0">
                <a:latin typeface="+mj-lt"/>
              </a:rPr>
              <a:t>Florida Administrative Code</a:t>
            </a:r>
          </a:p>
          <a:p>
            <a:pPr lvl="1"/>
            <a:r>
              <a:rPr lang="en-US" sz="3000" dirty="0">
                <a:latin typeface="+mj-lt"/>
              </a:rPr>
              <a:t>School Board Policy</a:t>
            </a:r>
          </a:p>
          <a:p>
            <a:pPr lvl="1"/>
            <a:endParaRPr lang="en-US" sz="3000" dirty="0">
              <a:latin typeface="+mj-lt"/>
            </a:endParaRPr>
          </a:p>
        </p:txBody>
      </p:sp>
    </p:spTree>
    <p:extLst>
      <p:ext uri="{BB962C8B-B14F-4D97-AF65-F5344CB8AC3E}">
        <p14:creationId xmlns:p14="http://schemas.microsoft.com/office/powerpoint/2010/main" val="11121415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C43A11D-E6DD-4EC0-9B53-63BC4E046CA4}"/>
              </a:ext>
              <a:ext uri="{C183D7F6-B498-43B3-948B-1728B52AA6E4}">
                <adec:decorative xmlns:adec="http://schemas.microsoft.com/office/drawing/2017/decorative" val="0"/>
              </a:ext>
            </a:extLst>
          </p:cNvPr>
          <p:cNvSpPr txBox="1">
            <a:spLocks noGrp="1"/>
          </p:cNvSpPr>
          <p:nvPr>
            <p:ph type="title" idx="4294967295"/>
          </p:nvPr>
        </p:nvSpPr>
        <p:spPr>
          <a:xfrm>
            <a:off x="431800" y="762000"/>
            <a:ext cx="8229600" cy="838200"/>
          </a:xfrm>
          <a:prstGeom prst="rect">
            <a:avLst/>
          </a:prstGeom>
          <a:solidFill>
            <a:srgbClr val="700BC3"/>
          </a:solidFill>
          <a:ln>
            <a:noFill/>
            <a:prstDash/>
          </a:ln>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lt1"/>
                </a:solidFill>
                <a:effectLst/>
                <a:uLnTx/>
                <a:uFillTx/>
                <a:latin typeface="+mj-lt"/>
                <a:ea typeface="+mn-ea"/>
                <a:cs typeface="+mn-cs"/>
              </a:rPr>
              <a:t>School Property– Policy 7.71</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a:bodyPr>
          <a:lstStyle/>
          <a:p>
            <a:r>
              <a:rPr lang="en-US" sz="3200" dirty="0">
                <a:latin typeface="+mj-lt"/>
              </a:rPr>
              <a:t>Tangible, nonconsumable, movable property owned by the School Board the value of which is at or in excess of the value established by Section 274.02 (1), Florida Statutes, and has a normal life expectancy of one (1) year or more. </a:t>
            </a:r>
          </a:p>
          <a:p>
            <a:r>
              <a:rPr lang="en-US" sz="3200" dirty="0">
                <a:latin typeface="+mj-lt"/>
              </a:rPr>
              <a:t>Currently at a value of $1000</a:t>
            </a:r>
          </a:p>
        </p:txBody>
      </p:sp>
    </p:spTree>
    <p:extLst>
      <p:ext uri="{BB962C8B-B14F-4D97-AF65-F5344CB8AC3E}">
        <p14:creationId xmlns:p14="http://schemas.microsoft.com/office/powerpoint/2010/main" val="348679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4EC90-8187-4491-8A0B-249043009058}"/>
              </a:ext>
            </a:extLst>
          </p:cNvPr>
          <p:cNvSpPr>
            <a:spLocks noGrp="1"/>
          </p:cNvSpPr>
          <p:nvPr>
            <p:ph type="title"/>
          </p:nvPr>
        </p:nvSpPr>
        <p:spPr>
          <a:xfrm>
            <a:off x="457200" y="685800"/>
            <a:ext cx="8229600" cy="838200"/>
          </a:xfrm>
          <a:solidFill>
            <a:srgbClr val="FF0000"/>
          </a:solidFill>
          <a:ln>
            <a:noFill/>
          </a:ln>
        </p:spPr>
        <p:style>
          <a:lnRef idx="0">
            <a:scrgbClr r="0" g="0" b="0"/>
          </a:lnRef>
          <a:fillRef idx="0">
            <a:scrgbClr r="0" g="0" b="0"/>
          </a:fillRef>
          <a:effectRef idx="0">
            <a:scrgbClr r="0" g="0" b="0"/>
          </a:effectRef>
          <a:fontRef idx="minor">
            <a:schemeClr val="lt1"/>
          </a:fontRef>
        </p:style>
        <p:txBody>
          <a:bodyPr/>
          <a:lstStyle/>
          <a:p>
            <a:r>
              <a:rPr lang="en-US" dirty="0">
                <a:latin typeface="+mj-lt"/>
              </a:rPr>
              <a:t>Florida’s “Redbook ”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lstStyle/>
          <a:p>
            <a:r>
              <a:rPr lang="en-US" dirty="0">
                <a:latin typeface="+mj-lt"/>
              </a:rPr>
              <a:t>All organizations of the school, or organizations operating in the name of the school, that obtain money from the public shall be accountable to the board for receipt and expenditures of those funds in the manner prescribed by the board. </a:t>
            </a:r>
          </a:p>
          <a:p>
            <a:r>
              <a:rPr lang="en-US" dirty="0">
                <a:latin typeface="+mj-lt"/>
              </a:rPr>
              <a:t>In accordance with Florida Constitution, Florida Statues, State Board of Education rules, and school board policy.</a:t>
            </a:r>
          </a:p>
          <a:p>
            <a:r>
              <a:rPr lang="en-US" dirty="0">
                <a:latin typeface="+mj-lt"/>
              </a:rPr>
              <a:t>Sound business practices should be observed in all transactions.</a:t>
            </a:r>
          </a:p>
        </p:txBody>
      </p:sp>
    </p:spTree>
    <p:extLst>
      <p:ext uri="{BB962C8B-B14F-4D97-AF65-F5344CB8AC3E}">
        <p14:creationId xmlns:p14="http://schemas.microsoft.com/office/powerpoint/2010/main" val="9743314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C43A11D-E6DD-4EC0-9B53-63BC4E046CA4}"/>
              </a:ext>
              <a:ext uri="{C183D7F6-B498-43B3-948B-1728B52AA6E4}">
                <adec:decorative xmlns:adec="http://schemas.microsoft.com/office/drawing/2017/decorative" val="0"/>
              </a:ext>
            </a:extLst>
          </p:cNvPr>
          <p:cNvSpPr txBox="1">
            <a:spLocks noGrp="1"/>
          </p:cNvSpPr>
          <p:nvPr>
            <p:ph type="title" idx="4294967295"/>
          </p:nvPr>
        </p:nvSpPr>
        <p:spPr>
          <a:xfrm>
            <a:off x="431800" y="762000"/>
            <a:ext cx="8229600" cy="838200"/>
          </a:xfrm>
          <a:prstGeom prst="rect">
            <a:avLst/>
          </a:prstGeom>
          <a:solidFill>
            <a:srgbClr val="700BC3"/>
          </a:solidFill>
          <a:ln>
            <a:noFill/>
            <a:prstDash/>
          </a:ln>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lt1"/>
                </a:solidFill>
                <a:effectLst/>
                <a:uLnTx/>
                <a:uFillTx/>
                <a:latin typeface="+mj-lt"/>
                <a:ea typeface="+mn-ea"/>
                <a:cs typeface="+mn-cs"/>
              </a:rPr>
              <a:t>School Property– Policy 7.71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a:bodyPr>
          <a:lstStyle/>
          <a:p>
            <a:r>
              <a:rPr lang="en-US" dirty="0">
                <a:latin typeface="+mj-lt"/>
              </a:rPr>
              <a:t>Custodian of property –</a:t>
            </a:r>
          </a:p>
          <a:p>
            <a:pPr lvl="1"/>
            <a:r>
              <a:rPr lang="en-US" dirty="0">
                <a:latin typeface="+mj-lt"/>
              </a:rPr>
              <a:t>The custodian of school property is the person to whom responsibility for the custody of certain property has been delegated by the Superintendent or the School Board. </a:t>
            </a:r>
          </a:p>
          <a:p>
            <a:pPr lvl="1"/>
            <a:r>
              <a:rPr lang="en-US" dirty="0">
                <a:latin typeface="+mj-lt"/>
              </a:rPr>
              <a:t>The building custodian who is responsible for cleaning and maintaining the buildings and grounds is not to be confused with the property custodian.</a:t>
            </a:r>
          </a:p>
        </p:txBody>
      </p:sp>
    </p:spTree>
    <p:extLst>
      <p:ext uri="{BB962C8B-B14F-4D97-AF65-F5344CB8AC3E}">
        <p14:creationId xmlns:p14="http://schemas.microsoft.com/office/powerpoint/2010/main" val="3408926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C43A11D-E6DD-4EC0-9B53-63BC4E046CA4}"/>
              </a:ext>
              <a:ext uri="{C183D7F6-B498-43B3-948B-1728B52AA6E4}">
                <adec:decorative xmlns:adec="http://schemas.microsoft.com/office/drawing/2017/decorative" val="0"/>
              </a:ext>
            </a:extLst>
          </p:cNvPr>
          <p:cNvSpPr txBox="1">
            <a:spLocks noGrp="1"/>
          </p:cNvSpPr>
          <p:nvPr>
            <p:ph type="title" idx="4294967295"/>
          </p:nvPr>
        </p:nvSpPr>
        <p:spPr>
          <a:xfrm>
            <a:off x="431800" y="762000"/>
            <a:ext cx="8229600" cy="838200"/>
          </a:xfrm>
          <a:prstGeom prst="rect">
            <a:avLst/>
          </a:prstGeom>
          <a:solidFill>
            <a:srgbClr val="700BC3"/>
          </a:solidFill>
          <a:ln>
            <a:noFill/>
            <a:prstDash/>
          </a:ln>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lt1"/>
                </a:solidFill>
                <a:effectLst/>
                <a:uLnTx/>
                <a:uFillTx/>
                <a:latin typeface="+mj-lt"/>
                <a:ea typeface="+mn-ea"/>
                <a:cs typeface="+mn-cs"/>
              </a:rPr>
              <a:t>School Property– Policy 7.71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lnSpcReduction="10000"/>
          </a:bodyPr>
          <a:lstStyle/>
          <a:p>
            <a:r>
              <a:rPr lang="en-US" dirty="0">
                <a:latin typeface="+mj-lt"/>
              </a:rPr>
              <a:t>The Superintendent is custodian for all property owned or controlled by the School Board and may delegate such responsibilities to other school personnel. </a:t>
            </a:r>
          </a:p>
          <a:p>
            <a:r>
              <a:rPr lang="en-US" dirty="0">
                <a:latin typeface="+mj-lt"/>
              </a:rPr>
              <a:t>Each school principal shall be the custodian of all property located at and charged to that school. </a:t>
            </a:r>
          </a:p>
          <a:p>
            <a:r>
              <a:rPr lang="en-US" dirty="0">
                <a:latin typeface="+mj-lt"/>
              </a:rPr>
              <a:t>The principal or the District department head may delegate the responsibility to employees in that school or department and that person shall be responsible to the principal or District department head.</a:t>
            </a:r>
          </a:p>
        </p:txBody>
      </p:sp>
    </p:spTree>
    <p:extLst>
      <p:ext uri="{BB962C8B-B14F-4D97-AF65-F5344CB8AC3E}">
        <p14:creationId xmlns:p14="http://schemas.microsoft.com/office/powerpoint/2010/main" val="38446821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C43A11D-E6DD-4EC0-9B53-63BC4E046CA4}"/>
              </a:ext>
              <a:ext uri="{C183D7F6-B498-43B3-948B-1728B52AA6E4}">
                <adec:decorative xmlns:adec="http://schemas.microsoft.com/office/drawing/2017/decorative" val="0"/>
              </a:ext>
            </a:extLst>
          </p:cNvPr>
          <p:cNvSpPr txBox="1">
            <a:spLocks noGrp="1"/>
          </p:cNvSpPr>
          <p:nvPr>
            <p:ph type="title" idx="4294967295"/>
          </p:nvPr>
        </p:nvSpPr>
        <p:spPr>
          <a:xfrm>
            <a:off x="431800" y="762000"/>
            <a:ext cx="8229600" cy="838200"/>
          </a:xfrm>
          <a:prstGeom prst="rect">
            <a:avLst/>
          </a:prstGeom>
          <a:solidFill>
            <a:srgbClr val="700BC3"/>
          </a:solidFill>
          <a:ln>
            <a:noFill/>
            <a:prstDash/>
          </a:ln>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lt1"/>
                </a:solidFill>
                <a:effectLst/>
                <a:uLnTx/>
                <a:uFillTx/>
                <a:latin typeface="+mj-lt"/>
                <a:ea typeface="+mn-ea"/>
                <a:cs typeface="+mn-cs"/>
              </a:rPr>
              <a:t>Fixed Assets – Policy 7.72</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lnSpcReduction="10000"/>
          </a:bodyPr>
          <a:lstStyle/>
          <a:p>
            <a:r>
              <a:rPr lang="en-US" sz="3200" dirty="0">
                <a:latin typeface="+mj-lt"/>
              </a:rPr>
              <a:t>The District is required to maintain an inventory of all assets with a value of $1000 or more.</a:t>
            </a:r>
          </a:p>
          <a:p>
            <a:pPr lvl="1"/>
            <a:r>
              <a:rPr lang="en-US" sz="3000" dirty="0">
                <a:latin typeface="+mj-lt"/>
              </a:rPr>
              <a:t>Computers of any value are also tagged.</a:t>
            </a:r>
          </a:p>
          <a:p>
            <a:r>
              <a:rPr lang="en-US" sz="3200" dirty="0">
                <a:latin typeface="+mj-lt"/>
              </a:rPr>
              <a:t>Includes purchased and donated assets. </a:t>
            </a:r>
          </a:p>
          <a:p>
            <a:r>
              <a:rPr lang="en-US" sz="3200" dirty="0">
                <a:latin typeface="+mj-lt"/>
              </a:rPr>
              <a:t>Purchased includes SBAA accounts (Internal)</a:t>
            </a:r>
          </a:p>
          <a:p>
            <a:r>
              <a:rPr lang="en-US" sz="3200" dirty="0">
                <a:latin typeface="+mj-lt"/>
              </a:rPr>
              <a:t>If your site acquires an asset over $1000, you will be sent information so we can tag the asset and add to the data base. </a:t>
            </a:r>
          </a:p>
        </p:txBody>
      </p:sp>
    </p:spTree>
    <p:extLst>
      <p:ext uri="{BB962C8B-B14F-4D97-AF65-F5344CB8AC3E}">
        <p14:creationId xmlns:p14="http://schemas.microsoft.com/office/powerpoint/2010/main" val="2689404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C43A11D-E6DD-4EC0-9B53-63BC4E046CA4}"/>
              </a:ext>
              <a:ext uri="{C183D7F6-B498-43B3-948B-1728B52AA6E4}">
                <adec:decorative xmlns:adec="http://schemas.microsoft.com/office/drawing/2017/decorative" val="0"/>
              </a:ext>
            </a:extLst>
          </p:cNvPr>
          <p:cNvSpPr txBox="1">
            <a:spLocks noGrp="1"/>
          </p:cNvSpPr>
          <p:nvPr>
            <p:ph type="title" idx="4294967295"/>
          </p:nvPr>
        </p:nvSpPr>
        <p:spPr>
          <a:xfrm>
            <a:off x="431800" y="762000"/>
            <a:ext cx="8229600" cy="838200"/>
          </a:xfrm>
          <a:prstGeom prst="rect">
            <a:avLst/>
          </a:prstGeom>
          <a:solidFill>
            <a:srgbClr val="700BC3"/>
          </a:solidFill>
          <a:ln>
            <a:noFill/>
            <a:prstDash/>
          </a:ln>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lt1"/>
                </a:solidFill>
                <a:effectLst/>
                <a:uLnTx/>
                <a:uFillTx/>
                <a:latin typeface="+mj-lt"/>
                <a:ea typeface="+mn-ea"/>
                <a:cs typeface="+mn-cs"/>
              </a:rPr>
              <a:t>Fixed Assets – Policy 7.72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fontScale="92500"/>
          </a:bodyPr>
          <a:lstStyle/>
          <a:p>
            <a:r>
              <a:rPr lang="en-US" sz="3200" dirty="0">
                <a:latin typeface="+mj-lt"/>
              </a:rPr>
              <a:t>If assets are still usable, every effort should be made to notify other cost centers of the availability and condition of the identified items.</a:t>
            </a:r>
          </a:p>
          <a:p>
            <a:r>
              <a:rPr lang="en-US" sz="3200" dirty="0">
                <a:latin typeface="+mj-lt"/>
              </a:rPr>
              <a:t>Utilize the countywide e-mail notating the items are available, photos are helpful.</a:t>
            </a:r>
          </a:p>
          <a:p>
            <a:r>
              <a:rPr lang="en-US" sz="3200" dirty="0">
                <a:latin typeface="+mj-lt"/>
              </a:rPr>
              <a:t>If another facility wishes the item, please complete a transfer form. </a:t>
            </a:r>
          </a:p>
          <a:p>
            <a:r>
              <a:rPr lang="en-US" sz="3200" dirty="0">
                <a:latin typeface="+mj-lt"/>
              </a:rPr>
              <a:t>If no one can utilize the item, please follow surplus procedures.</a:t>
            </a:r>
          </a:p>
        </p:txBody>
      </p:sp>
    </p:spTree>
    <p:extLst>
      <p:ext uri="{BB962C8B-B14F-4D97-AF65-F5344CB8AC3E}">
        <p14:creationId xmlns:p14="http://schemas.microsoft.com/office/powerpoint/2010/main" val="20881402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C43A11D-E6DD-4EC0-9B53-63BC4E046CA4}"/>
              </a:ext>
              <a:ext uri="{C183D7F6-B498-43B3-948B-1728B52AA6E4}">
                <adec:decorative xmlns:adec="http://schemas.microsoft.com/office/drawing/2017/decorative" val="0"/>
              </a:ext>
            </a:extLst>
          </p:cNvPr>
          <p:cNvSpPr txBox="1">
            <a:spLocks noGrp="1"/>
          </p:cNvSpPr>
          <p:nvPr>
            <p:ph type="title" idx="4294967295"/>
          </p:nvPr>
        </p:nvSpPr>
        <p:spPr>
          <a:xfrm>
            <a:off x="431800" y="762000"/>
            <a:ext cx="8229600" cy="838200"/>
          </a:xfrm>
          <a:prstGeom prst="rect">
            <a:avLst/>
          </a:prstGeom>
          <a:solidFill>
            <a:srgbClr val="700BC3"/>
          </a:solidFill>
          <a:ln>
            <a:noFill/>
            <a:prstDash/>
          </a:ln>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lt1"/>
                </a:solidFill>
                <a:effectLst/>
                <a:uLnTx/>
                <a:uFillTx/>
                <a:latin typeface="+mj-lt"/>
                <a:ea typeface="+mn-ea"/>
                <a:cs typeface="+mn-cs"/>
              </a:rPr>
              <a:t>Fixed Assets – Policy 7.72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lnSpcReduction="10000"/>
          </a:bodyPr>
          <a:lstStyle/>
          <a:p>
            <a:r>
              <a:rPr lang="en-US" sz="3200" dirty="0">
                <a:latin typeface="+mj-lt"/>
              </a:rPr>
              <a:t>Assets determined to be no longer usable, may be declared surplus property and removed from the property records of the district. </a:t>
            </a:r>
          </a:p>
          <a:p>
            <a:r>
              <a:rPr lang="en-US" sz="3200" dirty="0">
                <a:latin typeface="+mj-lt"/>
              </a:rPr>
              <a:t>A surplus form is to be filled out and sent to purchasing.</a:t>
            </a:r>
          </a:p>
          <a:p>
            <a:r>
              <a:rPr lang="en-US" sz="3200" dirty="0">
                <a:latin typeface="+mj-lt"/>
              </a:rPr>
              <a:t>In accordance with Florida Statutes:</a:t>
            </a:r>
          </a:p>
          <a:p>
            <a:pPr lvl="1"/>
            <a:r>
              <a:rPr lang="en-US" sz="3000" dirty="0">
                <a:latin typeface="+mj-lt"/>
              </a:rPr>
              <a:t>The Citrus County School Board must approve the disposal of ANY and ALL assets prior to its actual disposal.</a:t>
            </a:r>
          </a:p>
          <a:p>
            <a:pPr marL="109728" indent="0">
              <a:buNone/>
            </a:pPr>
            <a:endParaRPr lang="en-US" sz="3200" dirty="0">
              <a:latin typeface="+mj-lt"/>
            </a:endParaRPr>
          </a:p>
        </p:txBody>
      </p:sp>
    </p:spTree>
    <p:extLst>
      <p:ext uri="{BB962C8B-B14F-4D97-AF65-F5344CB8AC3E}">
        <p14:creationId xmlns:p14="http://schemas.microsoft.com/office/powerpoint/2010/main" val="33200117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C43A11D-E6DD-4EC0-9B53-63BC4E046CA4}"/>
              </a:ext>
              <a:ext uri="{C183D7F6-B498-43B3-948B-1728B52AA6E4}">
                <adec:decorative xmlns:adec="http://schemas.microsoft.com/office/drawing/2017/decorative" val="0"/>
              </a:ext>
            </a:extLst>
          </p:cNvPr>
          <p:cNvSpPr txBox="1">
            <a:spLocks noGrp="1"/>
          </p:cNvSpPr>
          <p:nvPr>
            <p:ph type="title" idx="4294967295"/>
          </p:nvPr>
        </p:nvSpPr>
        <p:spPr>
          <a:xfrm>
            <a:off x="431800" y="762000"/>
            <a:ext cx="8229600" cy="838200"/>
          </a:xfrm>
          <a:prstGeom prst="rect">
            <a:avLst/>
          </a:prstGeom>
          <a:solidFill>
            <a:srgbClr val="700BC3"/>
          </a:solidFill>
          <a:ln>
            <a:noFill/>
            <a:prstDash/>
          </a:ln>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lt1"/>
                </a:solidFill>
                <a:effectLst/>
                <a:uLnTx/>
                <a:uFillTx/>
                <a:latin typeface="+mj-lt"/>
                <a:ea typeface="+mn-ea"/>
                <a:cs typeface="+mn-cs"/>
              </a:rPr>
              <a:t>Fixed Assets – Policy 7.75-7.77</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a:bodyPr>
          <a:lstStyle/>
          <a:p>
            <a:r>
              <a:rPr lang="en-US" sz="3200" dirty="0">
                <a:latin typeface="+mj-lt"/>
              </a:rPr>
              <a:t>Inventory must be completed each fiscal year (July 1 – June 30)</a:t>
            </a:r>
          </a:p>
          <a:p>
            <a:r>
              <a:rPr lang="en-US" sz="3200" dirty="0">
                <a:latin typeface="+mj-lt"/>
              </a:rPr>
              <a:t>Inventory should be completed each time a school principal changes</a:t>
            </a:r>
          </a:p>
          <a:p>
            <a:r>
              <a:rPr lang="en-US" sz="3200" dirty="0">
                <a:latin typeface="+mj-lt"/>
              </a:rPr>
              <a:t>Every effort should be made to locate all assets during inventory</a:t>
            </a:r>
          </a:p>
          <a:p>
            <a:r>
              <a:rPr lang="en-US" sz="3200" dirty="0">
                <a:latin typeface="+mj-lt"/>
              </a:rPr>
              <a:t>Any inventory that is deemed lost/stolen, the SRO needs to be contacted and an incident report filed.</a:t>
            </a:r>
            <a:endParaRPr lang="en-US" sz="3000" dirty="0">
              <a:latin typeface="+mj-lt"/>
            </a:endParaRPr>
          </a:p>
          <a:p>
            <a:pPr marL="109728" indent="0">
              <a:buNone/>
            </a:pPr>
            <a:endParaRPr lang="en-US" sz="3200" dirty="0">
              <a:latin typeface="+mj-lt"/>
            </a:endParaRPr>
          </a:p>
        </p:txBody>
      </p:sp>
    </p:spTree>
    <p:extLst>
      <p:ext uri="{BB962C8B-B14F-4D97-AF65-F5344CB8AC3E}">
        <p14:creationId xmlns:p14="http://schemas.microsoft.com/office/powerpoint/2010/main" val="24277632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C43A11D-E6DD-4EC0-9B53-63BC4E046CA4}"/>
              </a:ext>
              <a:ext uri="{C183D7F6-B498-43B3-948B-1728B52AA6E4}">
                <adec:decorative xmlns:adec="http://schemas.microsoft.com/office/drawing/2017/decorative" val="0"/>
              </a:ext>
            </a:extLst>
          </p:cNvPr>
          <p:cNvSpPr txBox="1">
            <a:spLocks noGrp="1"/>
          </p:cNvSpPr>
          <p:nvPr>
            <p:ph type="title" idx="4294967295"/>
          </p:nvPr>
        </p:nvSpPr>
        <p:spPr>
          <a:xfrm>
            <a:off x="431800" y="762000"/>
            <a:ext cx="8229600" cy="838200"/>
          </a:xfrm>
          <a:prstGeom prst="rect">
            <a:avLst/>
          </a:prstGeom>
          <a:solidFill>
            <a:srgbClr val="700BC3"/>
          </a:solidFill>
          <a:ln>
            <a:noFill/>
            <a:prstDash/>
          </a:ln>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lt1"/>
                </a:solidFill>
                <a:effectLst/>
                <a:uLnTx/>
                <a:uFillTx/>
                <a:latin typeface="+mj-lt"/>
                <a:ea typeface="+mn-ea"/>
                <a:cs typeface="+mn-cs"/>
              </a:rPr>
              <a:t>Fixed Assets – Policy 7.75-7.77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a:bodyPr>
          <a:lstStyle/>
          <a:p>
            <a:r>
              <a:rPr lang="en-US" sz="3200" dirty="0">
                <a:latin typeface="+mj-lt"/>
              </a:rPr>
              <a:t>Every effort should be made to recover all IPADs from students.</a:t>
            </a:r>
          </a:p>
          <a:p>
            <a:r>
              <a:rPr lang="en-US" sz="3200" dirty="0">
                <a:latin typeface="+mj-lt"/>
              </a:rPr>
              <a:t>A log shall be created and maintained of efforts made to contact parents and students to recover IPADs</a:t>
            </a:r>
          </a:p>
          <a:p>
            <a:r>
              <a:rPr lang="en-US" sz="3200" dirty="0">
                <a:latin typeface="+mj-lt"/>
              </a:rPr>
              <a:t>Once a principal deems that all effort has been exerted to recover </a:t>
            </a:r>
            <a:r>
              <a:rPr lang="en-US" sz="3200" dirty="0" err="1">
                <a:latin typeface="+mj-lt"/>
              </a:rPr>
              <a:t>Ipads</a:t>
            </a:r>
            <a:r>
              <a:rPr lang="en-US" sz="3200" dirty="0">
                <a:latin typeface="+mj-lt"/>
              </a:rPr>
              <a:t>, </a:t>
            </a:r>
          </a:p>
          <a:p>
            <a:pPr lvl="1"/>
            <a:r>
              <a:rPr lang="en-US" sz="3000" dirty="0">
                <a:latin typeface="+mj-lt"/>
              </a:rPr>
              <a:t>Police reports need to be completed</a:t>
            </a:r>
          </a:p>
          <a:p>
            <a:pPr lvl="1"/>
            <a:r>
              <a:rPr lang="en-US" sz="3000" dirty="0">
                <a:latin typeface="+mj-lt"/>
              </a:rPr>
              <a:t>Surplus forms need to be completed</a:t>
            </a:r>
          </a:p>
          <a:p>
            <a:pPr lvl="1"/>
            <a:endParaRPr lang="en-US" sz="2800" dirty="0">
              <a:latin typeface="+mj-lt"/>
            </a:endParaRPr>
          </a:p>
          <a:p>
            <a:pPr marL="109728" indent="0">
              <a:buNone/>
            </a:pPr>
            <a:endParaRPr lang="en-US" sz="3200" dirty="0">
              <a:latin typeface="+mj-lt"/>
            </a:endParaRPr>
          </a:p>
        </p:txBody>
      </p:sp>
    </p:spTree>
    <p:extLst>
      <p:ext uri="{BB962C8B-B14F-4D97-AF65-F5344CB8AC3E}">
        <p14:creationId xmlns:p14="http://schemas.microsoft.com/office/powerpoint/2010/main" val="3555320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C43A11D-E6DD-4EC0-9B53-63BC4E046CA4}"/>
              </a:ext>
              <a:ext uri="{C183D7F6-B498-43B3-948B-1728B52AA6E4}">
                <adec:decorative xmlns:adec="http://schemas.microsoft.com/office/drawing/2017/decorative" val="0"/>
              </a:ext>
            </a:extLst>
          </p:cNvPr>
          <p:cNvSpPr txBox="1">
            <a:spLocks noGrp="1"/>
          </p:cNvSpPr>
          <p:nvPr>
            <p:ph type="title" idx="4294967295"/>
          </p:nvPr>
        </p:nvSpPr>
        <p:spPr>
          <a:xfrm>
            <a:off x="431800" y="762000"/>
            <a:ext cx="8229600" cy="838200"/>
          </a:xfrm>
          <a:prstGeom prst="rect">
            <a:avLst/>
          </a:prstGeom>
          <a:solidFill>
            <a:srgbClr val="700BC3"/>
          </a:solidFill>
          <a:ln>
            <a:noFill/>
            <a:prstDash/>
          </a:ln>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lt1"/>
                </a:solidFill>
                <a:effectLst/>
                <a:uLnTx/>
                <a:uFillTx/>
                <a:latin typeface="+mj-lt"/>
                <a:ea typeface="+mn-ea"/>
                <a:cs typeface="+mn-cs"/>
              </a:rPr>
              <a:t>Fixed Assets – Policy 7.75-7.77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a:bodyPr>
          <a:lstStyle/>
          <a:p>
            <a:r>
              <a:rPr lang="en-US" sz="3200" dirty="0">
                <a:latin typeface="+mj-lt"/>
              </a:rPr>
              <a:t>IPAD SURPLUS continued</a:t>
            </a:r>
          </a:p>
          <a:p>
            <a:pPr lvl="1"/>
            <a:r>
              <a:rPr lang="en-US" sz="2800" dirty="0">
                <a:latin typeface="+mj-lt"/>
              </a:rPr>
              <a:t>Items needed to surplus IPADS</a:t>
            </a:r>
          </a:p>
          <a:p>
            <a:pPr lvl="2"/>
            <a:r>
              <a:rPr lang="en-US" sz="2800" dirty="0">
                <a:latin typeface="+mj-lt"/>
              </a:rPr>
              <a:t>Police Incident number</a:t>
            </a:r>
          </a:p>
          <a:p>
            <a:pPr lvl="2"/>
            <a:r>
              <a:rPr lang="en-US" sz="2800" dirty="0">
                <a:latin typeface="+mj-lt"/>
              </a:rPr>
              <a:t>Surplus forms</a:t>
            </a:r>
          </a:p>
          <a:p>
            <a:pPr lvl="2"/>
            <a:r>
              <a:rPr lang="en-US" sz="2800" dirty="0">
                <a:latin typeface="+mj-lt"/>
              </a:rPr>
              <a:t>Log of attempts to recover IPADs</a:t>
            </a:r>
          </a:p>
          <a:p>
            <a:pPr lvl="1"/>
            <a:r>
              <a:rPr lang="en-US" sz="2800" dirty="0">
                <a:latin typeface="+mj-lt"/>
              </a:rPr>
              <a:t>An separate Board Agenda will done for individual school</a:t>
            </a:r>
          </a:p>
          <a:p>
            <a:pPr lvl="1"/>
            <a:r>
              <a:rPr lang="en-US" sz="2800" dirty="0">
                <a:latin typeface="+mj-lt"/>
              </a:rPr>
              <a:t>Principal needs to be available for Board Meeting if Agenda is pulled</a:t>
            </a:r>
          </a:p>
          <a:p>
            <a:pPr marL="109728" indent="0">
              <a:buNone/>
            </a:pPr>
            <a:endParaRPr lang="en-US" sz="3200" dirty="0">
              <a:latin typeface="+mj-lt"/>
            </a:endParaRPr>
          </a:p>
        </p:txBody>
      </p:sp>
    </p:spTree>
    <p:extLst>
      <p:ext uri="{BB962C8B-B14F-4D97-AF65-F5344CB8AC3E}">
        <p14:creationId xmlns:p14="http://schemas.microsoft.com/office/powerpoint/2010/main" val="38625779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C43A11D-E6DD-4EC0-9B53-63BC4E046CA4}"/>
              </a:ext>
              <a:ext uri="{C183D7F6-B498-43B3-948B-1728B52AA6E4}">
                <adec:decorative xmlns:adec="http://schemas.microsoft.com/office/drawing/2017/decorative" val="0"/>
              </a:ext>
            </a:extLst>
          </p:cNvPr>
          <p:cNvSpPr txBox="1">
            <a:spLocks noGrp="1"/>
          </p:cNvSpPr>
          <p:nvPr>
            <p:ph type="title" idx="4294967295"/>
          </p:nvPr>
        </p:nvSpPr>
        <p:spPr>
          <a:xfrm>
            <a:off x="457200" y="685800"/>
            <a:ext cx="8229600" cy="838200"/>
          </a:xfrm>
          <a:prstGeom prst="rect">
            <a:avLst/>
          </a:prstGeom>
          <a:solidFill>
            <a:srgbClr val="038B71"/>
          </a:solidFill>
          <a:ln>
            <a:noFill/>
            <a:prstDash/>
          </a:ln>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lt1"/>
                </a:solidFill>
                <a:effectLst/>
                <a:uLnTx/>
                <a:uFillTx/>
                <a:latin typeface="+mj-lt"/>
                <a:ea typeface="+mn-ea"/>
                <a:cs typeface="+mn-cs"/>
              </a:rPr>
              <a:t>Vendors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a:bodyPr>
          <a:lstStyle/>
          <a:p>
            <a:r>
              <a:rPr lang="en-US" sz="3200" dirty="0">
                <a:latin typeface="+mj-lt"/>
              </a:rPr>
              <a:t>All vendors must be:</a:t>
            </a:r>
          </a:p>
          <a:p>
            <a:pPr lvl="1"/>
            <a:r>
              <a:rPr lang="en-US" sz="3000" dirty="0">
                <a:latin typeface="+mj-lt"/>
              </a:rPr>
              <a:t>Registered on Vendor Link</a:t>
            </a:r>
          </a:p>
          <a:p>
            <a:pPr lvl="1"/>
            <a:r>
              <a:rPr lang="en-US" sz="3000" dirty="0">
                <a:latin typeface="+mj-lt"/>
              </a:rPr>
              <a:t>Must provide a W9</a:t>
            </a:r>
          </a:p>
          <a:p>
            <a:pPr lvl="1"/>
            <a:r>
              <a:rPr lang="en-US" sz="3000" dirty="0">
                <a:latin typeface="+mj-lt"/>
              </a:rPr>
              <a:t>Cannot be related to School Board employee</a:t>
            </a:r>
          </a:p>
          <a:p>
            <a:pPr lvl="1"/>
            <a:r>
              <a:rPr lang="en-US" sz="3000" dirty="0">
                <a:latin typeface="+mj-lt"/>
              </a:rPr>
              <a:t>To conduct business on campus while students are present must be Jessica Lunsford Act approved or escorted by a School Board employee at all times</a:t>
            </a:r>
          </a:p>
          <a:p>
            <a:pPr lvl="1"/>
            <a:endParaRPr lang="en-US" sz="3000" dirty="0">
              <a:latin typeface="+mj-lt"/>
            </a:endParaRPr>
          </a:p>
          <a:p>
            <a:pPr marL="109728" indent="0">
              <a:buNone/>
            </a:pPr>
            <a:endParaRPr lang="en-US" sz="3200" dirty="0">
              <a:latin typeface="+mj-lt"/>
            </a:endParaRPr>
          </a:p>
        </p:txBody>
      </p:sp>
    </p:spTree>
    <p:extLst>
      <p:ext uri="{BB962C8B-B14F-4D97-AF65-F5344CB8AC3E}">
        <p14:creationId xmlns:p14="http://schemas.microsoft.com/office/powerpoint/2010/main" val="10855078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C43A11D-E6DD-4EC0-9B53-63BC4E046CA4}"/>
              </a:ext>
            </a:extLst>
          </p:cNvPr>
          <p:cNvSpPr txBox="1">
            <a:spLocks noGrp="1"/>
          </p:cNvSpPr>
          <p:nvPr>
            <p:ph type="title" idx="4294967295"/>
          </p:nvPr>
        </p:nvSpPr>
        <p:spPr>
          <a:xfrm>
            <a:off x="457200" y="812800"/>
            <a:ext cx="8229600" cy="838200"/>
          </a:xfrm>
          <a:prstGeom prst="rect">
            <a:avLst/>
          </a:prstGeom>
          <a:solidFill>
            <a:srgbClr val="EE6000"/>
          </a:solidFill>
          <a:ln>
            <a:noFill/>
            <a:prstDash/>
          </a:ln>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lt1"/>
                </a:solidFill>
                <a:effectLst/>
                <a:uLnTx/>
                <a:uFillTx/>
                <a:latin typeface="+mj-lt"/>
                <a:ea typeface="+mn-ea"/>
                <a:cs typeface="+mn-cs"/>
              </a:rPr>
              <a:t>District Projects – based on FTE</a:t>
            </a:r>
          </a:p>
        </p:txBody>
      </p:sp>
      <p:sp>
        <p:nvSpPr>
          <p:cNvPr id="5" name="Content Placeholder 2">
            <a:extLst>
              <a:ext uri="{FF2B5EF4-FFF2-40B4-BE49-F238E27FC236}">
                <a16:creationId xmlns:a16="http://schemas.microsoft.com/office/drawing/2014/main" id="{939BE910-85A9-4A6B-AAE3-4417F15F44A7}"/>
              </a:ext>
            </a:extLst>
          </p:cNvPr>
          <p:cNvSpPr>
            <a:spLocks noGrp="1"/>
          </p:cNvSpPr>
          <p:nvPr>
            <p:ph idx="1"/>
          </p:nvPr>
        </p:nvSpPr>
        <p:spPr>
          <a:xfrm>
            <a:off x="457200" y="1828800"/>
            <a:ext cx="8229600" cy="4745038"/>
          </a:xfrm>
        </p:spPr>
        <p:txBody>
          <a:bodyPr>
            <a:normAutofit/>
          </a:bodyPr>
          <a:lstStyle/>
          <a:p>
            <a:r>
              <a:rPr lang="en-US" sz="3000" dirty="0">
                <a:latin typeface="+mj-lt"/>
              </a:rPr>
              <a:t>10000 – Discretionary </a:t>
            </a:r>
          </a:p>
          <a:p>
            <a:pPr lvl="1"/>
            <a:r>
              <a:rPr lang="en-US" dirty="0">
                <a:latin typeface="+mj-lt"/>
              </a:rPr>
              <a:t>Classroom based expenses</a:t>
            </a:r>
          </a:p>
          <a:p>
            <a:pPr lvl="1"/>
            <a:r>
              <a:rPr lang="en-US" sz="2800" dirty="0">
                <a:latin typeface="+mj-lt"/>
              </a:rPr>
              <a:t>Administration’s discretion</a:t>
            </a:r>
          </a:p>
          <a:p>
            <a:pPr lvl="1"/>
            <a:r>
              <a:rPr lang="en-US" sz="2800" dirty="0">
                <a:latin typeface="+mj-lt"/>
              </a:rPr>
              <a:t>Requires SAC approval</a:t>
            </a:r>
            <a:r>
              <a:rPr lang="en-US" sz="2000" dirty="0">
                <a:latin typeface="+mj-lt"/>
              </a:rPr>
              <a:t>	</a:t>
            </a:r>
          </a:p>
          <a:p>
            <a:r>
              <a:rPr lang="en-US" sz="3000" dirty="0">
                <a:latin typeface="+mj-lt"/>
              </a:rPr>
              <a:t>1000E - Discretionary Extra Duty </a:t>
            </a:r>
          </a:p>
          <a:p>
            <a:pPr lvl="1"/>
            <a:r>
              <a:rPr lang="en-US" sz="2800" dirty="0">
                <a:latin typeface="+mj-lt"/>
              </a:rPr>
              <a:t>Extra Duty for personnel</a:t>
            </a:r>
          </a:p>
          <a:p>
            <a:pPr lvl="1"/>
            <a:r>
              <a:rPr lang="en-US" sz="2800" dirty="0">
                <a:latin typeface="+mj-lt"/>
              </a:rPr>
              <a:t>Administration’s discretion</a:t>
            </a:r>
          </a:p>
          <a:p>
            <a:r>
              <a:rPr lang="en-US" dirty="0">
                <a:latin typeface="+mj-lt"/>
              </a:rPr>
              <a:t>36000 – Substitutes </a:t>
            </a:r>
          </a:p>
          <a:p>
            <a:pPr lvl="1"/>
            <a:r>
              <a:rPr lang="en-US" dirty="0">
                <a:latin typeface="+mj-lt"/>
              </a:rPr>
              <a:t>Used for daily subs not long-term</a:t>
            </a:r>
          </a:p>
          <a:p>
            <a:pPr marL="365760" lvl="1" indent="0">
              <a:buNone/>
            </a:pPr>
            <a:r>
              <a:rPr lang="en-US" sz="2000" dirty="0"/>
              <a:t> </a:t>
            </a:r>
          </a:p>
          <a:p>
            <a:pPr marL="365760" lvl="1" indent="0">
              <a:buNone/>
            </a:pPr>
            <a:endParaRPr lang="en-US" sz="2400" dirty="0"/>
          </a:p>
          <a:p>
            <a:pPr marL="365760" lvl="1" indent="0">
              <a:buNone/>
            </a:pPr>
            <a:endParaRPr lang="en-US" dirty="0"/>
          </a:p>
          <a:p>
            <a:pPr lvl="2"/>
            <a:endParaRPr lang="en-US" dirty="0"/>
          </a:p>
        </p:txBody>
      </p:sp>
    </p:spTree>
    <p:extLst>
      <p:ext uri="{BB962C8B-B14F-4D97-AF65-F5344CB8AC3E}">
        <p14:creationId xmlns:p14="http://schemas.microsoft.com/office/powerpoint/2010/main" val="668581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4EC90-8187-4491-8A0B-249043009058}"/>
              </a:ext>
            </a:extLst>
          </p:cNvPr>
          <p:cNvSpPr>
            <a:spLocks noGrp="1"/>
          </p:cNvSpPr>
          <p:nvPr>
            <p:ph type="title"/>
          </p:nvPr>
        </p:nvSpPr>
        <p:spPr>
          <a:xfrm>
            <a:off x="457200" y="685800"/>
            <a:ext cx="8229600" cy="838200"/>
          </a:xfrm>
          <a:solidFill>
            <a:schemeClr val="accent6"/>
          </a:solidFill>
          <a:ln>
            <a:noFill/>
          </a:ln>
        </p:spPr>
        <p:style>
          <a:lnRef idx="0">
            <a:scrgbClr r="0" g="0" b="0"/>
          </a:lnRef>
          <a:fillRef idx="0">
            <a:scrgbClr r="0" g="0" b="0"/>
          </a:fillRef>
          <a:effectRef idx="0">
            <a:scrgbClr r="0" g="0" b="0"/>
          </a:effectRef>
          <a:fontRef idx="minor">
            <a:schemeClr val="lt1"/>
          </a:fontRef>
        </p:style>
        <p:txBody>
          <a:bodyPr/>
          <a:lstStyle/>
          <a:p>
            <a:r>
              <a:rPr lang="en-US" dirty="0">
                <a:latin typeface="+mj-lt"/>
              </a:rPr>
              <a:t>Internal Accounts – Policy 7.32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a:bodyPr>
          <a:lstStyle/>
          <a:p>
            <a:r>
              <a:rPr lang="en-US" dirty="0">
                <a:latin typeface="+mj-lt"/>
              </a:rPr>
              <a:t>Funds collected and expended for the STUDENT’s benefit and are to be used for all monies collected and disbursed by each school through fund raisers and other student related extracurricular activities. </a:t>
            </a:r>
          </a:p>
          <a:p>
            <a:pPr lvl="1"/>
            <a:r>
              <a:rPr lang="en-US" dirty="0">
                <a:latin typeface="+mj-lt"/>
              </a:rPr>
              <a:t>Funds collected for specific purposes shall be expended for the purpose collected.</a:t>
            </a:r>
          </a:p>
          <a:p>
            <a:pPr lvl="1"/>
            <a:r>
              <a:rPr lang="en-US" dirty="0">
                <a:latin typeface="+mj-lt"/>
              </a:rPr>
              <a:t>Funds designated for the general purpose shall benefit the entire student body.</a:t>
            </a:r>
          </a:p>
        </p:txBody>
      </p:sp>
    </p:spTree>
    <p:extLst>
      <p:ext uri="{BB962C8B-B14F-4D97-AF65-F5344CB8AC3E}">
        <p14:creationId xmlns:p14="http://schemas.microsoft.com/office/powerpoint/2010/main" val="27989317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C43A11D-E6DD-4EC0-9B53-63BC4E046CA4}"/>
              </a:ext>
            </a:extLst>
          </p:cNvPr>
          <p:cNvSpPr txBox="1">
            <a:spLocks noGrp="1"/>
          </p:cNvSpPr>
          <p:nvPr>
            <p:ph type="title" idx="4294967295"/>
          </p:nvPr>
        </p:nvSpPr>
        <p:spPr>
          <a:xfrm>
            <a:off x="457200" y="812800"/>
            <a:ext cx="8229600" cy="838200"/>
          </a:xfrm>
          <a:prstGeom prst="rect">
            <a:avLst/>
          </a:prstGeom>
          <a:solidFill>
            <a:srgbClr val="EE6000"/>
          </a:solidFill>
          <a:ln>
            <a:noFill/>
            <a:prstDash/>
          </a:ln>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lt1"/>
                </a:solidFill>
                <a:effectLst/>
                <a:uLnTx/>
                <a:uFillTx/>
                <a:latin typeface="+mj-lt"/>
                <a:ea typeface="+mn-ea"/>
                <a:cs typeface="+mn-cs"/>
              </a:rPr>
              <a:t>District Projects</a:t>
            </a:r>
          </a:p>
        </p:txBody>
      </p:sp>
      <p:sp>
        <p:nvSpPr>
          <p:cNvPr id="6" name="Content Placeholder 2">
            <a:extLst>
              <a:ext uri="{FF2B5EF4-FFF2-40B4-BE49-F238E27FC236}">
                <a16:creationId xmlns:a16="http://schemas.microsoft.com/office/drawing/2014/main" id="{722AF461-45E3-47D1-827D-33030F9F8B22}"/>
              </a:ext>
            </a:extLst>
          </p:cNvPr>
          <p:cNvSpPr>
            <a:spLocks noGrp="1"/>
          </p:cNvSpPr>
          <p:nvPr>
            <p:ph idx="1"/>
          </p:nvPr>
        </p:nvSpPr>
        <p:spPr>
          <a:xfrm>
            <a:off x="457200" y="1981200"/>
            <a:ext cx="8229600" cy="4592638"/>
          </a:xfrm>
        </p:spPr>
        <p:txBody>
          <a:bodyPr>
            <a:normAutofit fontScale="92500" lnSpcReduction="10000"/>
          </a:bodyPr>
          <a:lstStyle/>
          <a:p>
            <a:r>
              <a:rPr lang="en-US" sz="3000" dirty="0">
                <a:latin typeface="+mj-lt"/>
              </a:rPr>
              <a:t>02400 - Science Consumables (based on FTE)</a:t>
            </a:r>
          </a:p>
          <a:p>
            <a:pPr lvl="1"/>
            <a:r>
              <a:rPr lang="en-US" sz="2400" dirty="0">
                <a:latin typeface="+mj-lt"/>
              </a:rPr>
              <a:t>Supplies not eligible under FEFP Science Labs 	</a:t>
            </a:r>
          </a:p>
          <a:p>
            <a:pPr lvl="1"/>
            <a:r>
              <a:rPr lang="en-US" sz="2400" dirty="0">
                <a:latin typeface="+mj-lt"/>
              </a:rPr>
              <a:t>Allocated by Mr. Roland</a:t>
            </a:r>
          </a:p>
          <a:p>
            <a:r>
              <a:rPr lang="en-US" sz="3000" dirty="0">
                <a:latin typeface="+mj-lt"/>
              </a:rPr>
              <a:t>34700 - District Field Trips</a:t>
            </a:r>
          </a:p>
          <a:p>
            <a:pPr lvl="1"/>
            <a:r>
              <a:rPr lang="en-US" sz="2400" dirty="0">
                <a:latin typeface="+mj-lt"/>
              </a:rPr>
              <a:t>Swim lessons</a:t>
            </a:r>
          </a:p>
          <a:p>
            <a:pPr lvl="1"/>
            <a:r>
              <a:rPr lang="en-US" sz="2400" dirty="0">
                <a:latin typeface="+mj-lt"/>
              </a:rPr>
              <a:t>Marine Science Station</a:t>
            </a:r>
          </a:p>
          <a:p>
            <a:pPr lvl="1"/>
            <a:r>
              <a:rPr lang="en-US" sz="2400" dirty="0">
                <a:latin typeface="+mj-lt"/>
              </a:rPr>
              <a:t>Away Sporting Events</a:t>
            </a:r>
          </a:p>
          <a:p>
            <a:r>
              <a:rPr lang="en-US" sz="3000" dirty="0">
                <a:latin typeface="+mj-lt"/>
              </a:rPr>
              <a:t>00050 - Security</a:t>
            </a:r>
          </a:p>
          <a:p>
            <a:pPr lvl="1"/>
            <a:r>
              <a:rPr lang="en-US" sz="2400" dirty="0">
                <a:latin typeface="+mj-lt"/>
              </a:rPr>
              <a:t>All middle and high schools</a:t>
            </a:r>
          </a:p>
          <a:p>
            <a:r>
              <a:rPr lang="en-US" sz="3000" dirty="0">
                <a:latin typeface="+mj-lt"/>
              </a:rPr>
              <a:t>00640 - Band Uniforms and Equipment</a:t>
            </a:r>
          </a:p>
          <a:p>
            <a:pPr lvl="1"/>
            <a:r>
              <a:rPr lang="en-US" sz="2400" dirty="0">
                <a:latin typeface="+mj-lt"/>
              </a:rPr>
              <a:t>All middle and high schools</a:t>
            </a:r>
          </a:p>
          <a:p>
            <a:pPr marL="365760" lvl="1" indent="0">
              <a:buNone/>
            </a:pPr>
            <a:r>
              <a:rPr lang="en-US" sz="2000" dirty="0">
                <a:latin typeface="+mj-lt"/>
              </a:rPr>
              <a:t> </a:t>
            </a:r>
          </a:p>
          <a:p>
            <a:pPr marL="365760" lvl="1" indent="0">
              <a:buNone/>
            </a:pPr>
            <a:endParaRPr lang="en-US" sz="2400" dirty="0"/>
          </a:p>
          <a:p>
            <a:pPr marL="365760" lvl="1" indent="0">
              <a:buNone/>
            </a:pPr>
            <a:endParaRPr lang="en-US" dirty="0"/>
          </a:p>
          <a:p>
            <a:pPr lvl="2"/>
            <a:endParaRPr lang="en-US" dirty="0"/>
          </a:p>
        </p:txBody>
      </p:sp>
    </p:spTree>
    <p:extLst>
      <p:ext uri="{BB962C8B-B14F-4D97-AF65-F5344CB8AC3E}">
        <p14:creationId xmlns:p14="http://schemas.microsoft.com/office/powerpoint/2010/main" val="20924547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C43A11D-E6DD-4EC0-9B53-63BC4E046CA4}"/>
              </a:ext>
            </a:extLst>
          </p:cNvPr>
          <p:cNvSpPr txBox="1">
            <a:spLocks noGrp="1"/>
          </p:cNvSpPr>
          <p:nvPr>
            <p:ph type="title" idx="4294967295"/>
          </p:nvPr>
        </p:nvSpPr>
        <p:spPr>
          <a:xfrm>
            <a:off x="457200" y="812800"/>
            <a:ext cx="8229600" cy="838200"/>
          </a:xfrm>
          <a:prstGeom prst="rect">
            <a:avLst/>
          </a:prstGeom>
          <a:solidFill>
            <a:srgbClr val="EE6000"/>
          </a:solidFill>
          <a:ln>
            <a:noFill/>
            <a:prstDash/>
          </a:ln>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lt1"/>
                </a:solidFill>
                <a:effectLst/>
                <a:uLnTx/>
                <a:uFillTx/>
                <a:latin typeface="+mj-lt"/>
                <a:ea typeface="+mn-ea"/>
                <a:cs typeface="+mn-cs"/>
              </a:rPr>
              <a:t>District Lottery Projects</a:t>
            </a:r>
          </a:p>
        </p:txBody>
      </p:sp>
      <p:sp>
        <p:nvSpPr>
          <p:cNvPr id="7" name="Content Placeholder 2">
            <a:extLst>
              <a:ext uri="{FF2B5EF4-FFF2-40B4-BE49-F238E27FC236}">
                <a16:creationId xmlns:a16="http://schemas.microsoft.com/office/drawing/2014/main" id="{FA7FFCAD-E63E-4C35-BA86-7FB95111AE3C}"/>
              </a:ext>
            </a:extLst>
          </p:cNvPr>
          <p:cNvSpPr>
            <a:spLocks noGrp="1"/>
          </p:cNvSpPr>
          <p:nvPr>
            <p:ph idx="1"/>
          </p:nvPr>
        </p:nvSpPr>
        <p:spPr>
          <a:xfrm>
            <a:off x="457200" y="1905000"/>
            <a:ext cx="8229600" cy="4668838"/>
          </a:xfrm>
        </p:spPr>
        <p:txBody>
          <a:bodyPr>
            <a:normAutofit lnSpcReduction="10000"/>
          </a:bodyPr>
          <a:lstStyle/>
          <a:p>
            <a:r>
              <a:rPr lang="en-US" dirty="0">
                <a:latin typeface="+mj-lt"/>
              </a:rPr>
              <a:t>ss. 24.121 (5)(c) A portion of such net revenues, as determined annually by the Legislature, shall be distributed to each school district and shall be made available to each public school in the district for enhancing school performance through development and implementation of a school improvement plan pursuant to s. 1001.42 (18). These moneys may be expended only on programs or projects selected by the school advisory council or by a parent advisory committee created pursuant to this paragraph.</a:t>
            </a:r>
          </a:p>
          <a:p>
            <a:pPr marL="365760" lvl="1" indent="0">
              <a:buNone/>
            </a:pPr>
            <a:endParaRPr lang="en-US" dirty="0"/>
          </a:p>
        </p:txBody>
      </p:sp>
    </p:spTree>
    <p:extLst>
      <p:ext uri="{BB962C8B-B14F-4D97-AF65-F5344CB8AC3E}">
        <p14:creationId xmlns:p14="http://schemas.microsoft.com/office/powerpoint/2010/main" val="19034126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C43A11D-E6DD-4EC0-9B53-63BC4E046CA4}"/>
              </a:ext>
            </a:extLst>
          </p:cNvPr>
          <p:cNvSpPr txBox="1">
            <a:spLocks noGrp="1"/>
          </p:cNvSpPr>
          <p:nvPr>
            <p:ph type="title" idx="4294967295"/>
          </p:nvPr>
        </p:nvSpPr>
        <p:spPr>
          <a:xfrm>
            <a:off x="457200" y="838200"/>
            <a:ext cx="8229600" cy="838200"/>
          </a:xfrm>
          <a:prstGeom prst="rect">
            <a:avLst/>
          </a:prstGeom>
          <a:solidFill>
            <a:srgbClr val="EE6000"/>
          </a:solidFill>
          <a:ln>
            <a:noFill/>
            <a:prstDash/>
          </a:ln>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lt1"/>
                </a:solidFill>
                <a:effectLst/>
                <a:uLnTx/>
                <a:uFillTx/>
                <a:latin typeface="+mj-lt"/>
                <a:ea typeface="+mn-ea"/>
                <a:cs typeface="+mn-cs"/>
              </a:rPr>
              <a:t>District Lottery Projects  </a:t>
            </a:r>
          </a:p>
        </p:txBody>
      </p:sp>
      <p:sp>
        <p:nvSpPr>
          <p:cNvPr id="7" name="Content Placeholder 2">
            <a:extLst>
              <a:ext uri="{FF2B5EF4-FFF2-40B4-BE49-F238E27FC236}">
                <a16:creationId xmlns:a16="http://schemas.microsoft.com/office/drawing/2014/main" id="{FA7FFCAD-E63E-4C35-BA86-7FB95111AE3C}"/>
              </a:ext>
            </a:extLst>
          </p:cNvPr>
          <p:cNvSpPr>
            <a:spLocks noGrp="1"/>
          </p:cNvSpPr>
          <p:nvPr>
            <p:ph idx="1"/>
          </p:nvPr>
        </p:nvSpPr>
        <p:spPr>
          <a:xfrm>
            <a:off x="457200" y="1905000"/>
            <a:ext cx="8229600" cy="4668838"/>
          </a:xfrm>
        </p:spPr>
        <p:txBody>
          <a:bodyPr>
            <a:normAutofit fontScale="92500"/>
          </a:bodyPr>
          <a:lstStyle/>
          <a:p>
            <a:r>
              <a:rPr lang="en-US" dirty="0">
                <a:latin typeface="+mj-lt"/>
              </a:rPr>
              <a:t>Expenditures must be aligned with the school improvement plan.</a:t>
            </a:r>
          </a:p>
          <a:p>
            <a:r>
              <a:rPr lang="en-US" dirty="0">
                <a:latin typeface="+mj-lt"/>
              </a:rPr>
              <a:t>Principals may not override the recommendation of the SAEC on how funds are expended.</a:t>
            </a:r>
          </a:p>
          <a:p>
            <a:r>
              <a:rPr lang="en-US" dirty="0">
                <a:latin typeface="+mj-lt"/>
              </a:rPr>
              <a:t>Funds may not be used for capital improvements which includes purchases using a 6000 object per the Red Book.</a:t>
            </a:r>
          </a:p>
          <a:p>
            <a:r>
              <a:rPr lang="en-US" dirty="0">
                <a:latin typeface="+mj-lt"/>
              </a:rPr>
              <a:t>Funds may not be used for a project or program with the duration of more than 1 year unless the SAEC determines independently that it should receive funds in a subsequent year.</a:t>
            </a:r>
          </a:p>
        </p:txBody>
      </p:sp>
    </p:spTree>
    <p:extLst>
      <p:ext uri="{BB962C8B-B14F-4D97-AF65-F5344CB8AC3E}">
        <p14:creationId xmlns:p14="http://schemas.microsoft.com/office/powerpoint/2010/main" val="36451500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C43A11D-E6DD-4EC0-9B53-63BC4E046CA4}"/>
              </a:ext>
            </a:extLst>
          </p:cNvPr>
          <p:cNvSpPr txBox="1">
            <a:spLocks noGrp="1"/>
          </p:cNvSpPr>
          <p:nvPr>
            <p:ph type="title" idx="4294967295"/>
          </p:nvPr>
        </p:nvSpPr>
        <p:spPr>
          <a:xfrm>
            <a:off x="457200" y="812800"/>
            <a:ext cx="8229600" cy="838200"/>
          </a:xfrm>
          <a:prstGeom prst="rect">
            <a:avLst/>
          </a:prstGeom>
          <a:solidFill>
            <a:srgbClr val="EE6000"/>
          </a:solidFill>
          <a:ln>
            <a:noFill/>
            <a:prstDash/>
          </a:ln>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lt1"/>
                </a:solidFill>
                <a:effectLst/>
                <a:uLnTx/>
                <a:uFillTx/>
                <a:latin typeface="+mj-lt"/>
                <a:ea typeface="+mn-ea"/>
                <a:cs typeface="+mn-cs"/>
              </a:rPr>
              <a:t>District Lottery Projects </a:t>
            </a:r>
          </a:p>
        </p:txBody>
      </p:sp>
      <p:sp>
        <p:nvSpPr>
          <p:cNvPr id="7" name="Content Placeholder 2">
            <a:extLst>
              <a:ext uri="{FF2B5EF4-FFF2-40B4-BE49-F238E27FC236}">
                <a16:creationId xmlns:a16="http://schemas.microsoft.com/office/drawing/2014/main" id="{FA7FFCAD-E63E-4C35-BA86-7FB95111AE3C}"/>
              </a:ext>
            </a:extLst>
          </p:cNvPr>
          <p:cNvSpPr>
            <a:spLocks noGrp="1"/>
          </p:cNvSpPr>
          <p:nvPr>
            <p:ph idx="1"/>
          </p:nvPr>
        </p:nvSpPr>
        <p:spPr>
          <a:xfrm>
            <a:off x="457200" y="1905000"/>
            <a:ext cx="8229600" cy="4668838"/>
          </a:xfrm>
        </p:spPr>
        <p:txBody>
          <a:bodyPr>
            <a:normAutofit fontScale="92500"/>
          </a:bodyPr>
          <a:lstStyle/>
          <a:p>
            <a:r>
              <a:rPr lang="en-US" dirty="0">
                <a:latin typeface="+mj-lt"/>
              </a:rPr>
              <a:t>State Legislation appropriates State funding in the FEFP (Florida Educational Finance Program) for PUBLIC SCHOOL EDUCATION and the purchase of food would not be considered to have an educational value for students and thus would be taking funds away from the classroom. </a:t>
            </a:r>
          </a:p>
          <a:p>
            <a:r>
              <a:rPr lang="en-US" dirty="0">
                <a:latin typeface="+mj-lt"/>
              </a:rPr>
              <a:t>SAC expenditures should follow similar guidelines to operating expenditures.</a:t>
            </a:r>
          </a:p>
          <a:p>
            <a:r>
              <a:rPr lang="en-US" dirty="0">
                <a:latin typeface="+mj-lt"/>
              </a:rPr>
              <a:t>Basically, if the expense would not be allowed with operating funds, then it wouldn't be allowed out of SAC funds.</a:t>
            </a:r>
          </a:p>
        </p:txBody>
      </p:sp>
    </p:spTree>
    <p:extLst>
      <p:ext uri="{BB962C8B-B14F-4D97-AF65-F5344CB8AC3E}">
        <p14:creationId xmlns:p14="http://schemas.microsoft.com/office/powerpoint/2010/main" val="35779932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C43A11D-E6DD-4EC0-9B53-63BC4E046CA4}"/>
              </a:ext>
              <a:ext uri="{C183D7F6-B498-43B3-948B-1728B52AA6E4}">
                <adec:decorative xmlns:adec="http://schemas.microsoft.com/office/drawing/2017/decorative" val="1"/>
              </a:ext>
            </a:extLst>
          </p:cNvPr>
          <p:cNvSpPr txBox="1">
            <a:spLocks/>
          </p:cNvSpPr>
          <p:nvPr/>
        </p:nvSpPr>
        <p:spPr>
          <a:xfrm>
            <a:off x="457200" y="685800"/>
            <a:ext cx="8229600" cy="838200"/>
          </a:xfrm>
          <a:prstGeom prst="rect">
            <a:avLst/>
          </a:prstGeom>
          <a:solidFill>
            <a:srgbClr val="EE6000"/>
          </a:solidFill>
        </p:spPr>
        <p:style>
          <a:lnRef idx="0">
            <a:scrgbClr r="0" g="0" b="0"/>
          </a:lnRef>
          <a:fillRef idx="0">
            <a:scrgbClr r="0" g="0" b="0"/>
          </a:fillRef>
          <a:effectRef idx="0">
            <a:scrgbClr r="0" g="0" b="0"/>
          </a:effectRef>
          <a:fontRef idx="minor">
            <a:schemeClr val="lt1"/>
          </a:fontRef>
        </p:style>
        <p:txBody>
          <a:bodyPr vert="horz" anchor="ctr">
            <a:norm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dirty="0">
                <a:latin typeface="+mj-lt"/>
              </a:rPr>
              <a:t>District Lottery Projects</a:t>
            </a:r>
          </a:p>
        </p:txBody>
      </p:sp>
      <p:sp>
        <p:nvSpPr>
          <p:cNvPr id="7" name="Content Placeholder 2">
            <a:extLst>
              <a:ext uri="{FF2B5EF4-FFF2-40B4-BE49-F238E27FC236}">
                <a16:creationId xmlns:a16="http://schemas.microsoft.com/office/drawing/2014/main" id="{FA7FFCAD-E63E-4C35-BA86-7FB95111AE3C}"/>
              </a:ext>
              <a:ext uri="{C183D7F6-B498-43B3-948B-1728B52AA6E4}">
                <adec:decorative xmlns:adec="http://schemas.microsoft.com/office/drawing/2017/decorative" val="1"/>
              </a:ext>
            </a:extLst>
          </p:cNvPr>
          <p:cNvSpPr>
            <a:spLocks noGrp="1"/>
          </p:cNvSpPr>
          <p:nvPr>
            <p:ph type="title" idx="4294967295"/>
          </p:nvPr>
        </p:nvSpPr>
        <p:spPr>
          <a:xfrm>
            <a:off x="457200" y="1676400"/>
            <a:ext cx="8229600" cy="495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kumimoji="0" lang="en-US" sz="2800" b="0" i="0" u="none" strike="noStrike" kern="1200" cap="none" spc="0" normalizeH="0" baseline="0" noProof="0" dirty="0">
                <a:ln>
                  <a:noFill/>
                </a:ln>
                <a:solidFill>
                  <a:schemeClr val="tx1"/>
                </a:solidFill>
                <a:effectLst/>
                <a:uLnTx/>
                <a:uFillTx/>
                <a:latin typeface="+mj-lt"/>
                <a:ea typeface="+mn-ea"/>
                <a:cs typeface="+mn-cs"/>
              </a:rPr>
              <a:t>According to the Florida Dept. of Financial Services, </a:t>
            </a:r>
            <a:r>
              <a:rPr kumimoji="0" lang="en-US" sz="2800" b="0" i="0" u="sng" strike="noStrike" kern="1200" cap="none" spc="0" normalizeH="0" baseline="0" noProof="0" dirty="0">
                <a:ln>
                  <a:noFill/>
                </a:ln>
                <a:solidFill>
                  <a:schemeClr val="tx1"/>
                </a:solidFill>
                <a:effectLst/>
                <a:uLnTx/>
                <a:uFillTx/>
                <a:latin typeface="+mj-lt"/>
                <a:ea typeface="+mn-ea"/>
                <a:cs typeface="+mn-cs"/>
              </a:rPr>
              <a:t>questionable</a:t>
            </a:r>
            <a:r>
              <a:rPr kumimoji="0" lang="en-US" sz="2800" b="0" i="0" u="none" strike="noStrike" kern="1200" cap="none" spc="0" normalizeH="0" baseline="0" noProof="0" dirty="0">
                <a:ln>
                  <a:noFill/>
                </a:ln>
                <a:solidFill>
                  <a:schemeClr val="tx1"/>
                </a:solidFill>
                <a:effectLst/>
                <a:uLnTx/>
                <a:uFillTx/>
                <a:latin typeface="+mj-lt"/>
                <a:ea typeface="+mn-ea"/>
                <a:cs typeface="+mn-cs"/>
              </a:rPr>
              <a:t> expenditures include: "candy, alcohol, banquets, decorations, greeting cards, gift cards, lobbying , personal cellular telephones, fund raising, promotional items, entertainment, flowers, refreshments, office parties, microwave ovens, refrigerators, coffee pots, portable heaters, and fans." </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kumimoji="0" lang="en-US" sz="2800" b="0" i="0" u="none" strike="noStrike" kern="1200" cap="none" spc="0" normalizeH="0" baseline="0" noProof="0" dirty="0">
                <a:ln>
                  <a:noFill/>
                </a:ln>
                <a:solidFill>
                  <a:schemeClr val="tx1"/>
                </a:solidFill>
                <a:effectLst/>
                <a:uLnTx/>
                <a:uFillTx/>
                <a:latin typeface="+mj-lt"/>
                <a:ea typeface="+mn-ea"/>
                <a:cs typeface="+mn-cs"/>
              </a:rPr>
              <a:t>In addition, the district does not allow use of internal accounts to purchase items for personal use. </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kumimoji="0" lang="en-US" sz="2800" b="0" i="0" u="none" strike="noStrike" kern="1200" cap="none" spc="0" normalizeH="0" baseline="0" noProof="0" dirty="0">
                <a:ln>
                  <a:noFill/>
                </a:ln>
                <a:solidFill>
                  <a:schemeClr val="tx1"/>
                </a:solidFill>
                <a:effectLst/>
                <a:uLnTx/>
                <a:uFillTx/>
                <a:latin typeface="+mj-lt"/>
                <a:ea typeface="+mn-ea"/>
                <a:cs typeface="+mn-cs"/>
              </a:rPr>
              <a:t>The only food that can be purchased with SAC money is for students which consist of snacks or water on State Assessment days.</a:t>
            </a:r>
          </a:p>
        </p:txBody>
      </p:sp>
    </p:spTree>
    <p:extLst>
      <p:ext uri="{BB962C8B-B14F-4D97-AF65-F5344CB8AC3E}">
        <p14:creationId xmlns:p14="http://schemas.microsoft.com/office/powerpoint/2010/main" val="8080286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C43A11D-E6DD-4EC0-9B53-63BC4E046CA4}"/>
              </a:ext>
            </a:extLst>
          </p:cNvPr>
          <p:cNvSpPr txBox="1">
            <a:spLocks noGrp="1"/>
          </p:cNvSpPr>
          <p:nvPr>
            <p:ph type="title" idx="4294967295"/>
          </p:nvPr>
        </p:nvSpPr>
        <p:spPr>
          <a:xfrm>
            <a:off x="457200" y="812800"/>
            <a:ext cx="8229600" cy="838200"/>
          </a:xfrm>
          <a:prstGeom prst="rect">
            <a:avLst/>
          </a:prstGeom>
          <a:solidFill>
            <a:srgbClr val="EE6000"/>
          </a:solidFill>
          <a:ln>
            <a:noFill/>
            <a:prstDash/>
          </a:ln>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lt1"/>
                </a:solidFill>
                <a:effectLst/>
                <a:uLnTx/>
                <a:uFillTx/>
                <a:latin typeface="+mj-lt"/>
                <a:ea typeface="+mn-ea"/>
                <a:cs typeface="+mn-cs"/>
              </a:rPr>
              <a:t>District </a:t>
            </a:r>
            <a:r>
              <a:rPr kumimoji="0" lang="en-US" sz="4000" b="0" i="0" u="none" strike="noStrike" kern="1200" cap="none" spc="0" normalizeH="0" baseline="0" noProof="0">
                <a:ln>
                  <a:noFill/>
                </a:ln>
                <a:solidFill>
                  <a:schemeClr val="lt1"/>
                </a:solidFill>
                <a:effectLst/>
                <a:uLnTx/>
                <a:uFillTx/>
                <a:latin typeface="+mj-lt"/>
                <a:ea typeface="+mn-ea"/>
                <a:cs typeface="+mn-cs"/>
              </a:rPr>
              <a:t>Lottery Projects   </a:t>
            </a:r>
            <a:endParaRPr kumimoji="0" lang="en-US" sz="4000" b="0" i="0" u="none" strike="noStrike" kern="1200" cap="none" spc="0" normalizeH="0" baseline="0" noProof="0" dirty="0">
              <a:ln>
                <a:noFill/>
              </a:ln>
              <a:solidFill>
                <a:schemeClr val="lt1"/>
              </a:solidFill>
              <a:effectLst/>
              <a:uLnTx/>
              <a:uFillTx/>
              <a:latin typeface="+mj-lt"/>
              <a:ea typeface="+mn-ea"/>
              <a:cs typeface="+mn-cs"/>
            </a:endParaRPr>
          </a:p>
        </p:txBody>
      </p:sp>
      <p:sp>
        <p:nvSpPr>
          <p:cNvPr id="7" name="Content Placeholder 2">
            <a:extLst>
              <a:ext uri="{FF2B5EF4-FFF2-40B4-BE49-F238E27FC236}">
                <a16:creationId xmlns:a16="http://schemas.microsoft.com/office/drawing/2014/main" id="{FA7FFCAD-E63E-4C35-BA86-7FB95111AE3C}"/>
              </a:ext>
            </a:extLst>
          </p:cNvPr>
          <p:cNvSpPr>
            <a:spLocks noGrp="1"/>
          </p:cNvSpPr>
          <p:nvPr>
            <p:ph idx="1"/>
          </p:nvPr>
        </p:nvSpPr>
        <p:spPr>
          <a:xfrm>
            <a:off x="457200" y="1905000"/>
            <a:ext cx="8229600" cy="4668838"/>
          </a:xfrm>
        </p:spPr>
        <p:txBody>
          <a:bodyPr>
            <a:normAutofit/>
          </a:bodyPr>
          <a:lstStyle/>
          <a:p>
            <a:r>
              <a:rPr lang="en-US" dirty="0">
                <a:latin typeface="+mj-lt"/>
              </a:rPr>
              <a:t>20200 - School Recognition </a:t>
            </a:r>
          </a:p>
          <a:p>
            <a:pPr lvl="1"/>
            <a:r>
              <a:rPr lang="en-US" sz="2400" dirty="0">
                <a:latin typeface="+mj-lt"/>
              </a:rPr>
              <a:t>Based on school grades</a:t>
            </a:r>
          </a:p>
          <a:p>
            <a:pPr lvl="1"/>
            <a:r>
              <a:rPr lang="en-US" sz="2400" dirty="0">
                <a:latin typeface="+mj-lt"/>
              </a:rPr>
              <a:t>Nonrecurring bonuses, equipment and material, temporary staff to maintain student performance</a:t>
            </a:r>
          </a:p>
          <a:p>
            <a:pPr lvl="1"/>
            <a:r>
              <a:rPr lang="en-US" sz="2400" dirty="0">
                <a:latin typeface="+mj-lt"/>
              </a:rPr>
              <a:t>School staff and SAC agree on usage</a:t>
            </a:r>
          </a:p>
          <a:p>
            <a:r>
              <a:rPr lang="en-US" dirty="0">
                <a:latin typeface="+mj-lt"/>
              </a:rPr>
              <a:t>28000/28010 -School Advisory Council (Unused Teacher Lead)</a:t>
            </a:r>
          </a:p>
          <a:p>
            <a:pPr lvl="1"/>
            <a:r>
              <a:rPr lang="en-US" sz="2400" dirty="0">
                <a:latin typeface="+mj-lt"/>
              </a:rPr>
              <a:t>Funded from the Lottery after School Recognitions funds have been allocated</a:t>
            </a:r>
          </a:p>
          <a:p>
            <a:pPr lvl="1"/>
            <a:r>
              <a:rPr lang="en-US" sz="2400" dirty="0">
                <a:latin typeface="+mj-lt"/>
              </a:rPr>
              <a:t>Must have a school improvement plan</a:t>
            </a:r>
          </a:p>
          <a:p>
            <a:pPr marL="365760" lvl="1" indent="0">
              <a:buNone/>
            </a:pPr>
            <a:endParaRPr lang="en-US" dirty="0"/>
          </a:p>
        </p:txBody>
      </p:sp>
    </p:spTree>
    <p:extLst>
      <p:ext uri="{BB962C8B-B14F-4D97-AF65-F5344CB8AC3E}">
        <p14:creationId xmlns:p14="http://schemas.microsoft.com/office/powerpoint/2010/main" val="25664174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C43A11D-E6DD-4EC0-9B53-63BC4E046CA4}"/>
              </a:ext>
            </a:extLst>
          </p:cNvPr>
          <p:cNvSpPr txBox="1">
            <a:spLocks noGrp="1"/>
          </p:cNvSpPr>
          <p:nvPr>
            <p:ph type="title" idx="4294967295"/>
          </p:nvPr>
        </p:nvSpPr>
        <p:spPr>
          <a:xfrm>
            <a:off x="457200" y="812800"/>
            <a:ext cx="8229600" cy="838200"/>
          </a:xfrm>
          <a:prstGeom prst="rect">
            <a:avLst/>
          </a:prstGeom>
          <a:solidFill>
            <a:srgbClr val="EE6000"/>
          </a:solidFill>
          <a:ln>
            <a:noFill/>
            <a:prstDash/>
          </a:ln>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lt1"/>
                </a:solidFill>
                <a:effectLst/>
                <a:uLnTx/>
                <a:uFillTx/>
                <a:latin typeface="+mj-lt"/>
                <a:ea typeface="+mn-ea"/>
                <a:cs typeface="+mn-cs"/>
              </a:rPr>
              <a:t>District FEFP Projects</a:t>
            </a:r>
          </a:p>
        </p:txBody>
      </p:sp>
      <p:sp>
        <p:nvSpPr>
          <p:cNvPr id="3" name="Content Placeholder 2">
            <a:extLst>
              <a:ext uri="{FF2B5EF4-FFF2-40B4-BE49-F238E27FC236}">
                <a16:creationId xmlns:a16="http://schemas.microsoft.com/office/drawing/2014/main" id="{7F28C6F7-313E-426A-BD10-4EC97C980EA5}"/>
              </a:ext>
            </a:extLst>
          </p:cNvPr>
          <p:cNvSpPr>
            <a:spLocks noGrp="1"/>
          </p:cNvSpPr>
          <p:nvPr>
            <p:ph idx="1"/>
          </p:nvPr>
        </p:nvSpPr>
        <p:spPr>
          <a:xfrm>
            <a:off x="457200" y="1828800"/>
            <a:ext cx="8229600" cy="4745736"/>
          </a:xfrm>
        </p:spPr>
        <p:txBody>
          <a:bodyPr/>
          <a:lstStyle/>
          <a:p>
            <a:r>
              <a:rPr lang="en-US" sz="3200" dirty="0">
                <a:latin typeface="+mj-lt"/>
              </a:rPr>
              <a:t>Instructional Material Allocation</a:t>
            </a:r>
          </a:p>
          <a:p>
            <a:pPr lvl="1"/>
            <a:r>
              <a:rPr lang="en-US" dirty="0">
                <a:latin typeface="+mj-lt"/>
              </a:rPr>
              <a:t>291L0 – Library Media Materials</a:t>
            </a:r>
          </a:p>
          <a:p>
            <a:pPr lvl="1"/>
            <a:r>
              <a:rPr lang="en-US" dirty="0">
                <a:latin typeface="+mj-lt"/>
              </a:rPr>
              <a:t>291S0 – Science Lab Materials</a:t>
            </a:r>
          </a:p>
          <a:p>
            <a:pPr lvl="1"/>
            <a:r>
              <a:rPr lang="en-US" dirty="0">
                <a:latin typeface="+mj-lt"/>
              </a:rPr>
              <a:t>29100 – Instructional Material (managed by TRC)</a:t>
            </a:r>
          </a:p>
          <a:p>
            <a:r>
              <a:rPr lang="en-US" sz="3200" dirty="0">
                <a:latin typeface="+mj-lt"/>
              </a:rPr>
              <a:t>Reward Funds (High Schools)</a:t>
            </a:r>
          </a:p>
          <a:p>
            <a:pPr lvl="1"/>
            <a:r>
              <a:rPr lang="en-US" dirty="0">
                <a:latin typeface="+mj-lt"/>
              </a:rPr>
              <a:t>10350 - Advanced Placement</a:t>
            </a:r>
          </a:p>
          <a:p>
            <a:pPr lvl="1"/>
            <a:r>
              <a:rPr lang="en-US" dirty="0">
                <a:latin typeface="+mj-lt"/>
              </a:rPr>
              <a:t>10700 - International Baccalaureate</a:t>
            </a:r>
          </a:p>
          <a:p>
            <a:pPr lvl="1"/>
            <a:r>
              <a:rPr lang="en-US" dirty="0">
                <a:latin typeface="+mj-lt"/>
              </a:rPr>
              <a:t>10870 - CAPE Industry Certification</a:t>
            </a:r>
          </a:p>
        </p:txBody>
      </p:sp>
    </p:spTree>
    <p:extLst>
      <p:ext uri="{BB962C8B-B14F-4D97-AF65-F5344CB8AC3E}">
        <p14:creationId xmlns:p14="http://schemas.microsoft.com/office/powerpoint/2010/main" val="619988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4EC90-8187-4491-8A0B-249043009058}"/>
              </a:ext>
            </a:extLst>
          </p:cNvPr>
          <p:cNvSpPr>
            <a:spLocks noGrp="1"/>
          </p:cNvSpPr>
          <p:nvPr>
            <p:ph type="title"/>
          </p:nvPr>
        </p:nvSpPr>
        <p:spPr>
          <a:xfrm>
            <a:off x="457200" y="685800"/>
            <a:ext cx="8229600" cy="838200"/>
          </a:xfrm>
          <a:solidFill>
            <a:schemeClr val="accent6"/>
          </a:solidFill>
          <a:ln>
            <a:noFill/>
          </a:ln>
        </p:spPr>
        <p:style>
          <a:lnRef idx="0">
            <a:scrgbClr r="0" g="0" b="0"/>
          </a:lnRef>
          <a:fillRef idx="0">
            <a:scrgbClr r="0" g="0" b="0"/>
          </a:fillRef>
          <a:effectRef idx="0">
            <a:scrgbClr r="0" g="0" b="0"/>
          </a:effectRef>
          <a:fontRef idx="minor">
            <a:schemeClr val="lt1"/>
          </a:fontRef>
        </p:style>
        <p:txBody>
          <a:bodyPr>
            <a:normAutofit/>
          </a:bodyPr>
          <a:lstStyle/>
          <a:p>
            <a:r>
              <a:rPr lang="en-US" dirty="0">
                <a:latin typeface="+mj-lt"/>
              </a:rPr>
              <a:t>Internal Accounts – Policy 7.32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a:bodyPr>
          <a:lstStyle/>
          <a:p>
            <a:r>
              <a:rPr lang="en-US" dirty="0">
                <a:latin typeface="+mj-lt"/>
              </a:rPr>
              <a:t>Funds should not accumulate in Field Trip or Fundraiser accounts yearly.  </a:t>
            </a:r>
          </a:p>
          <a:p>
            <a:pPr lvl="1"/>
            <a:r>
              <a:rPr lang="en-US" dirty="0">
                <a:latin typeface="+mj-lt"/>
              </a:rPr>
              <a:t>If a balance accumulates at year end, monies for Grade Levels should move to the next grade.</a:t>
            </a:r>
          </a:p>
          <a:p>
            <a:pPr lvl="1"/>
            <a:r>
              <a:rPr lang="en-US" dirty="0">
                <a:latin typeface="+mj-lt"/>
              </a:rPr>
              <a:t>Excess funds left in the final grade’s account at a school should be transferred to the General Account.</a:t>
            </a:r>
          </a:p>
          <a:p>
            <a:pPr lvl="2"/>
            <a:r>
              <a:rPr lang="en-US" dirty="0">
                <a:latin typeface="+mj-lt"/>
              </a:rPr>
              <a:t>This is used to benefit the entire student body.  </a:t>
            </a:r>
          </a:p>
          <a:p>
            <a:r>
              <a:rPr lang="en-US" dirty="0">
                <a:latin typeface="+mj-lt"/>
              </a:rPr>
              <a:t>Student participation in fundraising activities shall not be in conflict with the program as administered by the school district.</a:t>
            </a:r>
          </a:p>
        </p:txBody>
      </p:sp>
    </p:spTree>
    <p:extLst>
      <p:ext uri="{BB962C8B-B14F-4D97-AF65-F5344CB8AC3E}">
        <p14:creationId xmlns:p14="http://schemas.microsoft.com/office/powerpoint/2010/main" val="1702423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4EC90-8187-4491-8A0B-249043009058}"/>
              </a:ext>
            </a:extLst>
          </p:cNvPr>
          <p:cNvSpPr>
            <a:spLocks noGrp="1"/>
          </p:cNvSpPr>
          <p:nvPr>
            <p:ph type="title"/>
          </p:nvPr>
        </p:nvSpPr>
        <p:spPr>
          <a:xfrm>
            <a:off x="457200" y="685800"/>
            <a:ext cx="8229600" cy="838200"/>
          </a:xfrm>
          <a:solidFill>
            <a:schemeClr val="accent6"/>
          </a:solidFill>
          <a:ln>
            <a:noFill/>
          </a:ln>
        </p:spPr>
        <p:style>
          <a:lnRef idx="0">
            <a:scrgbClr r="0" g="0" b="0"/>
          </a:lnRef>
          <a:fillRef idx="0">
            <a:scrgbClr r="0" g="0" b="0"/>
          </a:fillRef>
          <a:effectRef idx="0">
            <a:scrgbClr r="0" g="0" b="0"/>
          </a:effectRef>
          <a:fontRef idx="minor">
            <a:schemeClr val="lt1"/>
          </a:fontRef>
        </p:style>
        <p:txBody>
          <a:bodyPr>
            <a:normAutofit fontScale="90000"/>
          </a:bodyPr>
          <a:lstStyle/>
          <a:p>
            <a:r>
              <a:rPr lang="en-US" dirty="0">
                <a:latin typeface="+mj-lt"/>
              </a:rPr>
              <a:t>Internal Accounts – Policy 7.32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lstStyle/>
          <a:p>
            <a:r>
              <a:rPr lang="en-US" dirty="0">
                <a:latin typeface="+mj-lt"/>
              </a:rPr>
              <a:t>All monies collected by the school must be allowed by forms of cash or check.</a:t>
            </a:r>
          </a:p>
          <a:p>
            <a:r>
              <a:rPr lang="en-US" dirty="0">
                <a:latin typeface="+mj-lt"/>
              </a:rPr>
              <a:t>Reimbursements to staff shall be limited, use sound business practices.</a:t>
            </a:r>
          </a:p>
          <a:p>
            <a:r>
              <a:rPr lang="en-US" dirty="0">
                <a:latin typeface="+mj-lt"/>
              </a:rPr>
              <a:t>The use of signature stamps are prohibited on any internal account documents and reports.</a:t>
            </a:r>
          </a:p>
          <a:p>
            <a:r>
              <a:rPr lang="en-US" dirty="0">
                <a:latin typeface="+mj-lt"/>
              </a:rPr>
              <a:t>All signatures should be dated by the person who signed the document on the date they signed. </a:t>
            </a:r>
          </a:p>
          <a:p>
            <a:pPr lvl="1"/>
            <a:endParaRPr lang="en-US" sz="2400" dirty="0"/>
          </a:p>
          <a:p>
            <a:pPr marL="411480" lvl="1" indent="0">
              <a:buNone/>
            </a:pPr>
            <a:endParaRPr lang="en-US" dirty="0">
              <a:latin typeface="+mj-lt"/>
            </a:endParaRPr>
          </a:p>
        </p:txBody>
      </p:sp>
    </p:spTree>
    <p:extLst>
      <p:ext uri="{BB962C8B-B14F-4D97-AF65-F5344CB8AC3E}">
        <p14:creationId xmlns:p14="http://schemas.microsoft.com/office/powerpoint/2010/main" val="740753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4EC90-8187-4491-8A0B-249043009058}"/>
              </a:ext>
            </a:extLst>
          </p:cNvPr>
          <p:cNvSpPr>
            <a:spLocks noGrp="1"/>
          </p:cNvSpPr>
          <p:nvPr>
            <p:ph type="title"/>
          </p:nvPr>
        </p:nvSpPr>
        <p:spPr>
          <a:xfrm>
            <a:off x="443948" y="685800"/>
            <a:ext cx="8229600" cy="838200"/>
          </a:xfrm>
          <a:solidFill>
            <a:schemeClr val="accent2">
              <a:lumMod val="75000"/>
            </a:schemeClr>
          </a:solidFill>
          <a:ln>
            <a:noFill/>
          </a:ln>
        </p:spPr>
        <p:style>
          <a:lnRef idx="0">
            <a:scrgbClr r="0" g="0" b="0"/>
          </a:lnRef>
          <a:fillRef idx="0">
            <a:scrgbClr r="0" g="0" b="0"/>
          </a:fillRef>
          <a:effectRef idx="0">
            <a:scrgbClr r="0" g="0" b="0"/>
          </a:effectRef>
          <a:fontRef idx="minor">
            <a:schemeClr val="lt1"/>
          </a:fontRef>
        </p:style>
        <p:txBody>
          <a:bodyPr>
            <a:normAutofit fontScale="90000"/>
          </a:bodyPr>
          <a:lstStyle/>
          <a:p>
            <a:r>
              <a:rPr lang="en-US" dirty="0">
                <a:latin typeface="+mj-lt"/>
              </a:rPr>
              <a:t>Student Activity Funds – Policy 7.34</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a:bodyPr>
          <a:lstStyle/>
          <a:p>
            <a:r>
              <a:rPr lang="en-US" sz="2600" dirty="0">
                <a:latin typeface="+mj-lt"/>
              </a:rPr>
              <a:t>Athletics – sale of tickets, programs, concession sales, game guarantees</a:t>
            </a:r>
          </a:p>
          <a:p>
            <a:r>
              <a:rPr lang="en-US" sz="2600" dirty="0">
                <a:latin typeface="+mj-lt"/>
              </a:rPr>
              <a:t>Concessions – shall be approved and operated by a student body association, student group or an outside agency authorized by the School Board</a:t>
            </a:r>
          </a:p>
          <a:p>
            <a:pPr lvl="1"/>
            <a:r>
              <a:rPr lang="en-US" sz="2400" dirty="0">
                <a:latin typeface="+mj-lt"/>
              </a:rPr>
              <a:t>Shall not compete with school lunch program</a:t>
            </a:r>
          </a:p>
          <a:p>
            <a:r>
              <a:rPr lang="en-US" sz="2600" dirty="0">
                <a:latin typeface="+mj-lt"/>
              </a:rPr>
              <a:t>Paid Admission to Entertainment – admission price shall be kept to a minimum to allow for the maximum number of students to attend</a:t>
            </a:r>
          </a:p>
          <a:p>
            <a:pPr lvl="1"/>
            <a:r>
              <a:rPr lang="en-US" sz="2400" dirty="0">
                <a:latin typeface="+mj-lt"/>
              </a:rPr>
              <a:t>Must have prior approval of principal</a:t>
            </a:r>
          </a:p>
          <a:p>
            <a:pPr marL="411480" lvl="1" indent="0">
              <a:buNone/>
            </a:pPr>
            <a:endParaRPr lang="en-US" dirty="0">
              <a:latin typeface="+mj-lt"/>
            </a:endParaRPr>
          </a:p>
        </p:txBody>
      </p:sp>
    </p:spTree>
    <p:extLst>
      <p:ext uri="{BB962C8B-B14F-4D97-AF65-F5344CB8AC3E}">
        <p14:creationId xmlns:p14="http://schemas.microsoft.com/office/powerpoint/2010/main" val="3227437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4EC90-8187-4491-8A0B-249043009058}"/>
              </a:ext>
            </a:extLst>
          </p:cNvPr>
          <p:cNvSpPr>
            <a:spLocks noGrp="1"/>
          </p:cNvSpPr>
          <p:nvPr>
            <p:ph type="title"/>
          </p:nvPr>
        </p:nvSpPr>
        <p:spPr>
          <a:xfrm>
            <a:off x="443948" y="685800"/>
            <a:ext cx="8229600" cy="838200"/>
          </a:xfrm>
          <a:solidFill>
            <a:schemeClr val="accent2">
              <a:lumMod val="75000"/>
            </a:schemeClr>
          </a:solidFill>
          <a:ln>
            <a:noFill/>
          </a:ln>
        </p:spPr>
        <p:style>
          <a:lnRef idx="0">
            <a:scrgbClr r="0" g="0" b="0"/>
          </a:lnRef>
          <a:fillRef idx="0">
            <a:scrgbClr r="0" g="0" b="0"/>
          </a:fillRef>
          <a:effectRef idx="0">
            <a:scrgbClr r="0" g="0" b="0"/>
          </a:effectRef>
          <a:fontRef idx="minor">
            <a:schemeClr val="lt1"/>
          </a:fontRef>
        </p:style>
        <p:txBody>
          <a:bodyPr>
            <a:normAutofit fontScale="90000"/>
          </a:bodyPr>
          <a:lstStyle/>
          <a:p>
            <a:r>
              <a:rPr lang="en-US" dirty="0">
                <a:latin typeface="+mj-lt"/>
              </a:rPr>
              <a:t>Student Activity Funds – Policy 7.34 </a:t>
            </a:r>
          </a:p>
        </p:txBody>
      </p:sp>
      <p:sp>
        <p:nvSpPr>
          <p:cNvPr id="3" name="Content Placeholder 2">
            <a:extLst>
              <a:ext uri="{FF2B5EF4-FFF2-40B4-BE49-F238E27FC236}">
                <a16:creationId xmlns:a16="http://schemas.microsoft.com/office/drawing/2014/main" id="{FD2D4325-D9B1-4A43-91E3-FB55528DEF5C}"/>
              </a:ext>
            </a:extLst>
          </p:cNvPr>
          <p:cNvSpPr>
            <a:spLocks noGrp="1"/>
          </p:cNvSpPr>
          <p:nvPr>
            <p:ph idx="1"/>
          </p:nvPr>
        </p:nvSpPr>
        <p:spPr>
          <a:xfrm>
            <a:off x="457200" y="1676400"/>
            <a:ext cx="8229600" cy="4898136"/>
          </a:xfrm>
        </p:spPr>
        <p:txBody>
          <a:bodyPr>
            <a:normAutofit/>
          </a:bodyPr>
          <a:lstStyle/>
          <a:p>
            <a:r>
              <a:rPr lang="en-US" sz="2400" dirty="0">
                <a:latin typeface="+mj-lt"/>
              </a:rPr>
              <a:t>Publications – school newspapers, yearbooks and other publications.  Selling price set to be consistent with good business practices but so that the maximum number of students will benefit. </a:t>
            </a:r>
            <a:endParaRPr lang="en-US" sz="2200" dirty="0">
              <a:latin typeface="+mj-lt"/>
            </a:endParaRPr>
          </a:p>
          <a:p>
            <a:r>
              <a:rPr lang="en-US" sz="2400" dirty="0">
                <a:latin typeface="+mj-lt"/>
              </a:rPr>
              <a:t>School Store – merchandise that is needed by students to facilitate classroom instruction and to accommodate students.  Profits shall benefit the general fund unless otherwise approved by the principal.</a:t>
            </a:r>
          </a:p>
          <a:p>
            <a:pPr lvl="1"/>
            <a:r>
              <a:rPr lang="en-US" sz="2000" dirty="0">
                <a:latin typeface="+mj-lt"/>
              </a:rPr>
              <a:t>Principal shall establish and approve the list of merchandise.</a:t>
            </a:r>
          </a:p>
          <a:p>
            <a:pPr marL="411480" lvl="1" indent="0">
              <a:buNone/>
            </a:pPr>
            <a:r>
              <a:rPr lang="en-US" sz="2800" dirty="0">
                <a:latin typeface="+mj-lt"/>
              </a:rPr>
              <a:t>***ALL FUNDS FROM THESE GROUPS IS TO BE DEPOSITED INTO THE SCHOOL’S INTERNAL ACCOUNT***</a:t>
            </a:r>
          </a:p>
        </p:txBody>
      </p:sp>
    </p:spTree>
    <p:extLst>
      <p:ext uri="{BB962C8B-B14F-4D97-AF65-F5344CB8AC3E}">
        <p14:creationId xmlns:p14="http://schemas.microsoft.com/office/powerpoint/2010/main" val="15445897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6597</TotalTime>
  <Words>3838</Words>
  <Application>Microsoft Office PowerPoint</Application>
  <PresentationFormat>On-screen Show (4:3)</PresentationFormat>
  <Paragraphs>370</Paragraphs>
  <Slides>56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Calibri</vt:lpstr>
      <vt:lpstr>Georgia</vt:lpstr>
      <vt:lpstr>Trebuchet MS</vt:lpstr>
      <vt:lpstr>Wingdings 2</vt:lpstr>
      <vt:lpstr>Urban</vt:lpstr>
      <vt:lpstr>CITRUS COUNTY  SCHOOL DISTRICT</vt:lpstr>
      <vt:lpstr>CITRUS COUNTY  SCHOOLS</vt:lpstr>
      <vt:lpstr>Florida’s “Redbook” </vt:lpstr>
      <vt:lpstr>Florida’s “Redbook ” </vt:lpstr>
      <vt:lpstr>Internal Accounts – Policy 7.32  </vt:lpstr>
      <vt:lpstr>Internal Accounts – Policy 7.32   </vt:lpstr>
      <vt:lpstr>Internal Accounts – Policy 7.32     </vt:lpstr>
      <vt:lpstr>Student Activity Funds – Policy 7.34</vt:lpstr>
      <vt:lpstr>Student Activity Funds – Policy 7.34 </vt:lpstr>
      <vt:lpstr>Student Activity Funds – Policy 7.34  </vt:lpstr>
      <vt:lpstr>Student Activity Funds – Policy 7.34    </vt:lpstr>
      <vt:lpstr>Student Activity Funds – Policy 7.34     </vt:lpstr>
      <vt:lpstr>Student Activity Funds – Policy 7.34      </vt:lpstr>
      <vt:lpstr>Student Activity Funds – Policy 7.34       </vt:lpstr>
      <vt:lpstr>Student Activity Funds – Policy 7.34        </vt:lpstr>
      <vt:lpstr>Student Activity Funds – Policy 7.34         </vt:lpstr>
      <vt:lpstr>Student Activity Funds – Policy 7.34          </vt:lpstr>
      <vt:lpstr>Temporary Change Funds - </vt:lpstr>
      <vt:lpstr>Bank Accounts  </vt:lpstr>
      <vt:lpstr>Bank Accounts   </vt:lpstr>
      <vt:lpstr>Bank Statements  </vt:lpstr>
      <vt:lpstr>Cash Receipts &amp; Deposits</vt:lpstr>
      <vt:lpstr>Cash Receipts &amp; Deposits </vt:lpstr>
      <vt:lpstr>Cash Receipts &amp; Deposits  </vt:lpstr>
      <vt:lpstr>Cash Receipts &amp; Deposits   </vt:lpstr>
      <vt:lpstr>Cash Disbursements (Checks)</vt:lpstr>
      <vt:lpstr>Cash Disbursements (Checks) </vt:lpstr>
      <vt:lpstr>Cash Disbursements (Checks)  </vt:lpstr>
      <vt:lpstr>Purchasing Cards</vt:lpstr>
      <vt:lpstr>Audits -  Policy 7.60  </vt:lpstr>
      <vt:lpstr>Audits – Common Findings  </vt:lpstr>
      <vt:lpstr>Audits – Common Findings </vt:lpstr>
      <vt:lpstr>Audits – Common Findings   </vt:lpstr>
      <vt:lpstr>Audits – Common Findings    </vt:lpstr>
      <vt:lpstr>Audits – Common Findings     </vt:lpstr>
      <vt:lpstr>Purchasing – Policy 7.70</vt:lpstr>
      <vt:lpstr>Purchasing – Policy 7.70 </vt:lpstr>
      <vt:lpstr>Purchasing – Policy 7.70  </vt:lpstr>
      <vt:lpstr>School Property– Policy 7.71</vt:lpstr>
      <vt:lpstr>School Property– Policy 7.71 </vt:lpstr>
      <vt:lpstr>School Property– Policy 7.71  </vt:lpstr>
      <vt:lpstr>Fixed Assets – Policy 7.72</vt:lpstr>
      <vt:lpstr>Fixed Assets – Policy 7.72  </vt:lpstr>
      <vt:lpstr>Fixed Assets – Policy 7.72   </vt:lpstr>
      <vt:lpstr>Fixed Assets – Policy 7.75-7.77</vt:lpstr>
      <vt:lpstr>Fixed Assets – Policy 7.75-7.77 </vt:lpstr>
      <vt:lpstr>Fixed Assets – Policy 7.75-7.77   </vt:lpstr>
      <vt:lpstr>Vendors  </vt:lpstr>
      <vt:lpstr>District Projects – based on FTE</vt:lpstr>
      <vt:lpstr>District Projects</vt:lpstr>
      <vt:lpstr>District Lottery Projects</vt:lpstr>
      <vt:lpstr>District Lottery Projects  </vt:lpstr>
      <vt:lpstr>District Lottery Projects </vt:lpstr>
      <vt:lpstr>According to the Florida Dept. of Financial Services, questionable expenditures include: "candy, alcohol, banquets, decorations, greeting cards, gift cards, lobbying , personal cellular telephones, fund raising, promotional items, entertainment, flowers, refreshments, office parties, microwave ovens, refrigerators, coffee pots, portable heaters, and fans."  In addition, the district does not allow use of internal accounts to purchase items for personal use.  The only food that can be purchased with SAC money is for students which consist of snacks or water on State Assessment days.</vt:lpstr>
      <vt:lpstr>District Lottery Projects   </vt:lpstr>
      <vt:lpstr>District FEFP Projects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CITRUS COUNTY  SCHOOL DISTRICT</dc:title>
  <dc:creator>Wilson, Tammy</dc:creator>
  <cp:lastModifiedBy>Mullis, Kim</cp:lastModifiedBy>
  <cp:revision>162</cp:revision>
  <cp:lastPrinted>2018-06-12T19:54:19Z</cp:lastPrinted>
  <dcterms:created xsi:type="dcterms:W3CDTF">2013-04-15T19:31:09Z</dcterms:created>
  <dcterms:modified xsi:type="dcterms:W3CDTF">2020-11-10T16:13:10Z</dcterms:modified>
</cp:coreProperties>
</file>